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2" r:id="rId6"/>
    <p:sldId id="281" r:id="rId7"/>
    <p:sldId id="282" r:id="rId8"/>
    <p:sldId id="284" r:id="rId9"/>
    <p:sldId id="285" r:id="rId10"/>
    <p:sldId id="286" r:id="rId11"/>
    <p:sldId id="261"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9" r:id="rId31"/>
    <p:sldId id="295" r:id="rId32"/>
    <p:sldId id="294" r:id="rId33"/>
    <p:sldId id="293" r:id="rId34"/>
    <p:sldId id="292" r:id="rId35"/>
    <p:sldId id="291" r:id="rId36"/>
    <p:sldId id="298" r:id="rId37"/>
    <p:sldId id="290" r:id="rId38"/>
    <p:sldId id="297" r:id="rId39"/>
    <p:sldId id="303" r:id="rId40"/>
    <p:sldId id="302" r:id="rId41"/>
    <p:sldId id="301" r:id="rId42"/>
    <p:sldId id="304" r:id="rId43"/>
    <p:sldId id="300" r:id="rId44"/>
    <p:sldId id="299" r:id="rId45"/>
    <p:sldId id="296" r:id="rId46"/>
    <p:sldId id="259" r:id="rId47"/>
    <p:sldId id="307" r:id="rId48"/>
    <p:sldId id="308" r:id="rId49"/>
    <p:sldId id="309" r:id="rId50"/>
    <p:sldId id="310" r:id="rId51"/>
    <p:sldId id="311" r:id="rId52"/>
    <p:sldId id="312" r:id="rId53"/>
    <p:sldId id="313" r:id="rId54"/>
    <p:sldId id="314" r:id="rId55"/>
    <p:sldId id="315" r:id="rId56"/>
    <p:sldId id="306" r:id="rId57"/>
    <p:sldId id="317" r:id="rId58"/>
    <p:sldId id="305" r:id="rId59"/>
    <p:sldId id="28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8BC34A"/>
    <a:srgbClr val="8AC349"/>
    <a:srgbClr val="FF9800"/>
    <a:srgbClr val="99FF66"/>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C2E06-B056-587E-B2D5-D53BD063DAB1}" v="2" dt="2022-09-27T13:49:05.440"/>
    <p1510:client id="{DFF3F07F-EF1B-0D5D-D138-A92F1AEF14DD}" v="28" dt="2022-09-26T12:32:00.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B77DBFD-40BD-4781-BCC9-470747F85F8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324953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B77DBFD-40BD-4781-BCC9-470747F85F8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257630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B77DBFD-40BD-4781-BCC9-470747F85F8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189901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B77DBFD-40BD-4781-BCC9-470747F85F8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354870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77DBFD-40BD-4781-BCC9-470747F85F8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185726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B77DBFD-40BD-4781-BCC9-470747F85F8A}"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3010768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B77DBFD-40BD-4781-BCC9-470747F85F8A}" type="datetimeFigureOut">
              <a:rPr lang="en-IN" smtClean="0"/>
              <a:t>06-05-2024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1713537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B77DBFD-40BD-4781-BCC9-470747F85F8A}" type="datetimeFigureOut">
              <a:rPr lang="en-IN" smtClean="0"/>
              <a:t>06-05-2024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232576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7DBFD-40BD-4781-BCC9-470747F85F8A}" type="datetimeFigureOut">
              <a:rPr lang="en-IN" smtClean="0"/>
              <a:t>06-05-2024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95149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7DBFD-40BD-4781-BCC9-470747F85F8A}"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223059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77DBFD-40BD-4781-BCC9-470747F85F8A}"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8DE581-5AFC-47B1-B758-37BF7A3AC1A2}" type="slidenum">
              <a:rPr lang="en-IN" smtClean="0"/>
              <a:t>‹#›</a:t>
            </a:fld>
            <a:endParaRPr lang="en-IN"/>
          </a:p>
        </p:txBody>
      </p:sp>
    </p:spTree>
    <p:extLst>
      <p:ext uri="{BB962C8B-B14F-4D97-AF65-F5344CB8AC3E}">
        <p14:creationId xmlns:p14="http://schemas.microsoft.com/office/powerpoint/2010/main" val="3901184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77DBFD-40BD-4781-BCC9-470747F85F8A}" type="datetimeFigureOut">
              <a:rPr lang="en-IN" smtClean="0"/>
              <a:t>06-05-2024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DE581-5AFC-47B1-B758-37BF7A3AC1A2}" type="slidenum">
              <a:rPr lang="en-IN" smtClean="0"/>
              <a:t>‹#›</a:t>
            </a:fld>
            <a:endParaRPr lang="en-IN"/>
          </a:p>
        </p:txBody>
      </p:sp>
    </p:spTree>
    <p:extLst>
      <p:ext uri="{BB962C8B-B14F-4D97-AF65-F5344CB8AC3E}">
        <p14:creationId xmlns:p14="http://schemas.microsoft.com/office/powerpoint/2010/main" val="3477029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po-livetrial.com/uppwisespm_dev/help/spm/DefiningaStrategicBudget.html"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po-livetrial.com/uppwisespm_dev/help/spm/DefiningaKeyGoal.html" TargetMode="External"/><Relationship Id="rId5" Type="http://schemas.openxmlformats.org/officeDocument/2006/relationships/hyperlink" Target="https://po-livetrial.com/uppwisespm_dev/help/spm/DefiningaStrategicTheme.html" TargetMode="External"/><Relationship Id="rId4" Type="http://schemas.openxmlformats.org/officeDocument/2006/relationships/hyperlink" Target="https://po-livetrial.com/uppwisespm_dev/help/spm/FillingintheStrategyForm.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po-livetrial.com/uppwisespm_dev/help/spm/DefiningaKeyResult.html" TargetMode="External"/><Relationship Id="rId5" Type="http://schemas.openxmlformats.org/officeDocument/2006/relationships/hyperlink" Target="https://po-livetrial.com/uppwisespm_dev/help/spm/DefininganObjective.html" TargetMode="External"/><Relationship Id="rId4" Type="http://schemas.openxmlformats.org/officeDocument/2006/relationships/hyperlink" Target="https://po-livetrial.com/uppwisespm_dev/help/spm/SettingUpanOKRReviewCycle.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9.png"/><Relationship Id="rId7" Type="http://schemas.openxmlformats.org/officeDocument/2006/relationships/hyperlink" Target="https://po-livetrial.com/uppwisespm_dev/help/spm/ConnectingaProjecttoaStrategy.html"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po-livetrial.com/uppwisespm_dev/help/spm/TrackingProgressofObjectivesandK.html" TargetMode="External"/><Relationship Id="rId5" Type="http://schemas.openxmlformats.org/officeDocument/2006/relationships/hyperlink" Target="https://po-livetrial.com/uppwisespm_dev/help/spm/ActivatinganOKRReviewCycle.html" TargetMode="Externa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s://po-livetrial.com/uppwisespm_dev/help/spm/DefiningaKeyResult.html"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po-livetrial.com/uppwisespm_dev/help/spm/TrackingProgressofObjectivesandK.html" TargetMode="External"/><Relationship Id="rId4" Type="http://schemas.openxmlformats.org/officeDocument/2006/relationships/hyperlink" Target="https://po-livetrial.com/uppwisespm_dev/help/spm/ActivatinganOKRReviewCycle.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po-livetrial.com/uppwisespm_dev/help/spm/DefininganObjective.html" TargetMode="Externa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hyperlink" Target="https://po-livetrial.com/uppwisespm_dev/help/spm/VerifyingtheValueofaValueStream.html"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po-livetrial.com/uppwisespm_dev/help/spm/TrackingProgressofObjectivesandK.html" TargetMode="External"/><Relationship Id="rId4" Type="http://schemas.openxmlformats.org/officeDocument/2006/relationships/hyperlink" Target="https://po-livetrial.com/uppwisespm_dev/help/spm/ActivatinganOKRReviewCycle.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o-livetrial.com/uppwisespm_dev/help/spm/UsingtheStrategyLandingPage.html" TargetMode="External"/><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hyperlink" Target="https://po-livetrial.com/uppwisespm_dev/help/spm/SettingUpanOKRReviewCycle.html" TargetMode="External"/><Relationship Id="rId5" Type="http://schemas.openxmlformats.org/officeDocument/2006/relationships/image" Target="../media/image4.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po-livetrial.com/uppwisespm_dev/help/spm/ActivatinganOKRReviewCycle.html" TargetMode="External"/><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7.png"/><Relationship Id="rId4" Type="http://schemas.openxmlformats.org/officeDocument/2006/relationships/hyperlink" Target="https://po-livetrial.com/uppwisespm_dev/help/spm/FillingintheStrategyForm.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7843" y="1674502"/>
            <a:ext cx="4227342" cy="2810523"/>
          </a:xfrm>
        </p:spPr>
        <p:txBody>
          <a:bodyPr>
            <a:normAutofit fontScale="90000"/>
          </a:bodyPr>
          <a:lstStyle/>
          <a:p>
            <a:pPr>
              <a:lnSpc>
                <a:spcPct val="100000"/>
              </a:lnSpc>
            </a:pPr>
            <a:r>
              <a:rPr lang="en-IN" sz="7300" b="1" dirty="0">
                <a:latin typeface="Lucida Calligraphy" panose="03010101010101010101" pitchFamily="66" charset="0"/>
              </a:rPr>
              <a:t>S</a:t>
            </a:r>
            <a:r>
              <a:rPr lang="en-IN" sz="4400" b="1" dirty="0">
                <a:latin typeface="Lucida Calligraphy" panose="03010101010101010101" pitchFamily="66" charset="0"/>
              </a:rPr>
              <a:t>trategy </a:t>
            </a:r>
            <a:br>
              <a:rPr lang="en-IN" sz="4400" b="1" dirty="0">
                <a:latin typeface="Lucida Calligraphy" panose="03010101010101010101" pitchFamily="66" charset="0"/>
              </a:rPr>
            </a:br>
            <a:r>
              <a:rPr lang="en-IN" sz="7300" b="1" dirty="0">
                <a:latin typeface="Lucida Calligraphy" panose="03010101010101010101" pitchFamily="66" charset="0"/>
              </a:rPr>
              <a:t>M</a:t>
            </a:r>
            <a:r>
              <a:rPr lang="en-IN" sz="4400" b="1" dirty="0">
                <a:latin typeface="Lucida Calligraphy" panose="03010101010101010101" pitchFamily="66" charset="0"/>
              </a:rPr>
              <a:t>anagement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5284" y="146605"/>
            <a:ext cx="1387532" cy="297533"/>
          </a:xfrm>
          <a:prstGeom prst="rect">
            <a:avLst/>
          </a:prstGeom>
        </p:spPr>
      </p:pic>
      <p:grpSp>
        <p:nvGrpSpPr>
          <p:cNvPr id="3" name="Group 2"/>
          <p:cNvGrpSpPr/>
          <p:nvPr/>
        </p:nvGrpSpPr>
        <p:grpSpPr>
          <a:xfrm>
            <a:off x="-423879" y="394478"/>
            <a:ext cx="7518514" cy="6061338"/>
            <a:chOff x="-423879" y="394478"/>
            <a:chExt cx="7518514" cy="6061338"/>
          </a:xfrm>
        </p:grpSpPr>
        <p:sp>
          <p:nvSpPr>
            <p:cNvPr id="5" name="Rectangle 4"/>
            <p:cNvSpPr/>
            <p:nvPr/>
          </p:nvSpPr>
          <p:spPr>
            <a:xfrm rot="4894438">
              <a:off x="-486619" y="457218"/>
              <a:ext cx="6061338" cy="5935857"/>
            </a:xfrm>
            <a:custGeom>
              <a:avLst/>
              <a:gdLst>
                <a:gd name="connsiteX0" fmla="*/ 0 w 6061165"/>
                <a:gd name="connsiteY0" fmla="*/ 0 h 5603965"/>
                <a:gd name="connsiteX1" fmla="*/ 6061165 w 6061165"/>
                <a:gd name="connsiteY1" fmla="*/ 0 h 5603965"/>
                <a:gd name="connsiteX2" fmla="*/ 6061165 w 6061165"/>
                <a:gd name="connsiteY2" fmla="*/ 5603965 h 5603965"/>
                <a:gd name="connsiteX3" fmla="*/ 0 w 6061165"/>
                <a:gd name="connsiteY3" fmla="*/ 5603965 h 5603965"/>
                <a:gd name="connsiteX4" fmla="*/ 0 w 6061165"/>
                <a:gd name="connsiteY4" fmla="*/ 0 h 5603965"/>
                <a:gd name="connsiteX0" fmla="*/ 0 w 6061165"/>
                <a:gd name="connsiteY0" fmla="*/ 0 h 5603965"/>
                <a:gd name="connsiteX1" fmla="*/ 6061165 w 6061165"/>
                <a:gd name="connsiteY1" fmla="*/ 0 h 5603965"/>
                <a:gd name="connsiteX2" fmla="*/ 6061165 w 6061165"/>
                <a:gd name="connsiteY2" fmla="*/ 5603965 h 5603965"/>
                <a:gd name="connsiteX3" fmla="*/ 5734595 w 6061165"/>
                <a:gd name="connsiteY3" fmla="*/ 365759 h 5603965"/>
                <a:gd name="connsiteX4" fmla="*/ 0 w 6061165"/>
                <a:gd name="connsiteY4" fmla="*/ 0 h 560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165" h="5603965">
                  <a:moveTo>
                    <a:pt x="0" y="0"/>
                  </a:moveTo>
                  <a:lnTo>
                    <a:pt x="6061165" y="0"/>
                  </a:lnTo>
                  <a:lnTo>
                    <a:pt x="6061165" y="5603965"/>
                  </a:lnTo>
                  <a:lnTo>
                    <a:pt x="5734595" y="365759"/>
                  </a:lnTo>
                  <a:lnTo>
                    <a:pt x="0" y="0"/>
                  </a:lnTo>
                  <a:close/>
                </a:path>
              </a:pathLst>
            </a:custGeom>
            <a:gradFill>
              <a:gsLst>
                <a:gs pos="30000">
                  <a:srgbClr val="C55A11"/>
                </a:gs>
                <a:gs pos="0">
                  <a:srgbClr val="00B050">
                    <a:alpha val="20000"/>
                  </a:srgbClr>
                </a:gs>
                <a:gs pos="100000">
                  <a:schemeClr val="accent2">
                    <a:lumMod val="75000"/>
                  </a:schemeClr>
                </a:gs>
                <a:gs pos="7000">
                  <a:srgbClr val="FFFF00">
                    <a:lumMod val="100000"/>
                  </a:srgbClr>
                </a:gs>
                <a:gs pos="51000">
                  <a:schemeClr val="accent1">
                    <a:lumMod val="45000"/>
                    <a:lumOff val="55000"/>
                  </a:schemeClr>
                </a:gs>
                <a:gs pos="69000">
                  <a:srgbClr val="FF0000"/>
                </a:gs>
                <a:gs pos="87000">
                  <a:schemeClr val="accent1">
                    <a:lumMod val="30000"/>
                    <a:lumOff val="70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4"/>
            <p:cNvSpPr/>
            <p:nvPr/>
          </p:nvSpPr>
          <p:spPr>
            <a:xfrm rot="15733704">
              <a:off x="803139" y="92798"/>
              <a:ext cx="5965619" cy="6617373"/>
            </a:xfrm>
            <a:custGeom>
              <a:avLst/>
              <a:gdLst>
                <a:gd name="connsiteX0" fmla="*/ 0 w 6061165"/>
                <a:gd name="connsiteY0" fmla="*/ 0 h 5603965"/>
                <a:gd name="connsiteX1" fmla="*/ 6061165 w 6061165"/>
                <a:gd name="connsiteY1" fmla="*/ 0 h 5603965"/>
                <a:gd name="connsiteX2" fmla="*/ 6061165 w 6061165"/>
                <a:gd name="connsiteY2" fmla="*/ 5603965 h 5603965"/>
                <a:gd name="connsiteX3" fmla="*/ 0 w 6061165"/>
                <a:gd name="connsiteY3" fmla="*/ 5603965 h 5603965"/>
                <a:gd name="connsiteX4" fmla="*/ 0 w 6061165"/>
                <a:gd name="connsiteY4" fmla="*/ 0 h 5603965"/>
                <a:gd name="connsiteX0" fmla="*/ 0 w 6061165"/>
                <a:gd name="connsiteY0" fmla="*/ 0 h 5603965"/>
                <a:gd name="connsiteX1" fmla="*/ 6061165 w 6061165"/>
                <a:gd name="connsiteY1" fmla="*/ 0 h 5603965"/>
                <a:gd name="connsiteX2" fmla="*/ 6061165 w 6061165"/>
                <a:gd name="connsiteY2" fmla="*/ 5603965 h 5603965"/>
                <a:gd name="connsiteX3" fmla="*/ 5734595 w 6061165"/>
                <a:gd name="connsiteY3" fmla="*/ 365759 h 5603965"/>
                <a:gd name="connsiteX4" fmla="*/ 0 w 6061165"/>
                <a:gd name="connsiteY4" fmla="*/ 0 h 560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165" h="5603965">
                  <a:moveTo>
                    <a:pt x="0" y="0"/>
                  </a:moveTo>
                  <a:lnTo>
                    <a:pt x="6061165" y="0"/>
                  </a:lnTo>
                  <a:lnTo>
                    <a:pt x="6061165" y="5603965"/>
                  </a:lnTo>
                  <a:lnTo>
                    <a:pt x="5734595" y="365759"/>
                  </a:lnTo>
                  <a:lnTo>
                    <a:pt x="0" y="0"/>
                  </a:lnTo>
                  <a:close/>
                </a:path>
              </a:pathLst>
            </a:custGeom>
            <a:gradFill>
              <a:gsLst>
                <a:gs pos="30000">
                  <a:srgbClr val="C55A11"/>
                </a:gs>
                <a:gs pos="0">
                  <a:srgbClr val="00B050">
                    <a:alpha val="20000"/>
                  </a:srgbClr>
                </a:gs>
                <a:gs pos="100000">
                  <a:schemeClr val="accent2">
                    <a:lumMod val="75000"/>
                  </a:schemeClr>
                </a:gs>
                <a:gs pos="7000">
                  <a:srgbClr val="FFFF00">
                    <a:lumMod val="100000"/>
                  </a:srgbClr>
                </a:gs>
                <a:gs pos="51000">
                  <a:schemeClr val="accent1">
                    <a:lumMod val="45000"/>
                    <a:lumOff val="55000"/>
                  </a:schemeClr>
                </a:gs>
                <a:gs pos="69000">
                  <a:srgbClr val="FF0000"/>
                </a:gs>
                <a:gs pos="87000">
                  <a:schemeClr val="accent1">
                    <a:lumMod val="30000"/>
                    <a:lumOff val="70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30381"/>
          <a:stretch/>
        </p:blipFill>
        <p:spPr>
          <a:xfrm>
            <a:off x="6600488" y="1183596"/>
            <a:ext cx="5135100" cy="3121118"/>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754" t="69405" r="13758" b="5549"/>
          <a:stretch/>
        </p:blipFill>
        <p:spPr>
          <a:xfrm>
            <a:off x="7514375" y="4280474"/>
            <a:ext cx="3516923" cy="1122832"/>
          </a:xfrm>
          <a:prstGeom prst="rect">
            <a:avLst/>
          </a:prstGeom>
        </p:spPr>
      </p:pic>
    </p:spTree>
    <p:extLst>
      <p:ext uri="{BB962C8B-B14F-4D97-AF65-F5344CB8AC3E}">
        <p14:creationId xmlns:p14="http://schemas.microsoft.com/office/powerpoint/2010/main" val="2338213416"/>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49" presetClass="entr" presetSubtype="0"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style.rotation</p:attrName>
                                        </p:attrNameLst>
                                      </p:cBhvr>
                                      <p:tavLst>
                                        <p:tav tm="0">
                                          <p:val>
                                            <p:fltVal val="360"/>
                                          </p:val>
                                        </p:tav>
                                        <p:tav tm="100000">
                                          <p:val>
                                            <p:fltVal val="0"/>
                                          </p:val>
                                        </p:tav>
                                      </p:tavLst>
                                    </p:anim>
                                    <p:animEffect transition="in" filter="fade">
                                      <p:cBhvr>
                                        <p:cTn id="14" dur="500"/>
                                        <p:tgtEl>
                                          <p:spTgt spid="2"/>
                                        </p:tgtEl>
                                      </p:cBhvr>
                                    </p:animEffect>
                                  </p:childTnLst>
                                </p:cTn>
                              </p:par>
                            </p:childTnLst>
                          </p:cTn>
                        </p:par>
                        <p:par>
                          <p:cTn id="15" fill="hold">
                            <p:stCondLst>
                              <p:cond delay="2500"/>
                            </p:stCondLst>
                            <p:childTnLst>
                              <p:par>
                                <p:cTn id="16" presetID="47"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2" presetClass="entr" presetSubtype="1"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250" fill="hold"/>
                                        <p:tgtEl>
                                          <p:spTgt spid="10"/>
                                        </p:tgtEl>
                                        <p:attrNameLst>
                                          <p:attrName>ppt_x</p:attrName>
                                        </p:attrNameLst>
                                      </p:cBhvr>
                                      <p:tavLst>
                                        <p:tav tm="0">
                                          <p:val>
                                            <p:strVal val="#ppt_x"/>
                                          </p:val>
                                        </p:tav>
                                        <p:tav tm="100000">
                                          <p:val>
                                            <p:strVal val="#ppt_x"/>
                                          </p:val>
                                        </p:tav>
                                      </p:tavLst>
                                    </p:anim>
                                    <p:anim calcmode="lin" valueType="num">
                                      <p:cBhvr additive="base">
                                        <p:cTn id="25" dur="250" fill="hold"/>
                                        <p:tgtEl>
                                          <p:spTgt spid="10"/>
                                        </p:tgtEl>
                                        <p:attrNameLst>
                                          <p:attrName>ppt_y</p:attrName>
                                        </p:attrNameLst>
                                      </p:cBhvr>
                                      <p:tavLst>
                                        <p:tav tm="0">
                                          <p:val>
                                            <p:strVal val="0-#ppt_h/2"/>
                                          </p:val>
                                        </p:tav>
                                        <p:tav tm="100000">
                                          <p:val>
                                            <p:strVal val="#ppt_y"/>
                                          </p:val>
                                        </p:tav>
                                      </p:tavLst>
                                    </p:anim>
                                  </p:childTnLst>
                                </p:cTn>
                              </p:par>
                            </p:childTnLst>
                          </p:cTn>
                        </p:par>
                        <p:par>
                          <p:cTn id="26" fill="hold">
                            <p:stCondLst>
                              <p:cond delay="3750"/>
                            </p:stCondLst>
                            <p:childTnLst>
                              <p:par>
                                <p:cTn id="27" presetID="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50" fill="hold"/>
                                        <p:tgtEl>
                                          <p:spTgt spid="9"/>
                                        </p:tgtEl>
                                        <p:attrNameLst>
                                          <p:attrName>ppt_x</p:attrName>
                                        </p:attrNameLst>
                                      </p:cBhvr>
                                      <p:tavLst>
                                        <p:tav tm="0">
                                          <p:val>
                                            <p:strVal val="#ppt_x"/>
                                          </p:val>
                                        </p:tav>
                                        <p:tav tm="100000">
                                          <p:val>
                                            <p:strVal val="#ppt_x"/>
                                          </p:val>
                                        </p:tav>
                                      </p:tavLst>
                                    </p:anim>
                                    <p:anim calcmode="lin" valueType="num">
                                      <p:cBhvr additive="base">
                                        <p:cTn id="30" dur="2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SWOT Analysis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166" y="120388"/>
            <a:ext cx="1391026" cy="298283"/>
          </a:xfrm>
          <a:prstGeom prst="rect">
            <a:avLst/>
          </a:prstGeom>
        </p:spPr>
      </p:pic>
      <p:sp>
        <p:nvSpPr>
          <p:cNvPr id="10" name="Rectangle 9"/>
          <p:cNvSpPr/>
          <p:nvPr/>
        </p:nvSpPr>
        <p:spPr>
          <a:xfrm>
            <a:off x="913002" y="1635284"/>
            <a:ext cx="1653894" cy="3878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Opportunities</a:t>
            </a:r>
            <a:endParaRPr lang="en-IN" b="1" dirty="0"/>
          </a:p>
        </p:txBody>
      </p:sp>
      <p:sp>
        <p:nvSpPr>
          <p:cNvPr id="11" name="Rectangle 10"/>
          <p:cNvSpPr/>
          <p:nvPr/>
        </p:nvSpPr>
        <p:spPr>
          <a:xfrm>
            <a:off x="6673675" y="1635284"/>
            <a:ext cx="1653894" cy="3878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Threats</a:t>
            </a:r>
            <a:endParaRPr lang="en-IN" dirty="0"/>
          </a:p>
        </p:txBody>
      </p:sp>
      <p:sp>
        <p:nvSpPr>
          <p:cNvPr id="5" name="Rectangle 4"/>
          <p:cNvSpPr/>
          <p:nvPr/>
        </p:nvSpPr>
        <p:spPr>
          <a:xfrm>
            <a:off x="683623" y="2392404"/>
            <a:ext cx="4515394" cy="3693319"/>
          </a:xfrm>
          <a:prstGeom prst="rect">
            <a:avLst/>
          </a:prstGeom>
        </p:spPr>
        <p:txBody>
          <a:bodyPr wrap="square">
            <a:spAutoFit/>
          </a:bodyPr>
          <a:lstStyle/>
          <a:p>
            <a:pPr marL="285750" indent="-285750">
              <a:buBlip>
                <a:blip r:embed="rId3"/>
              </a:buBlip>
            </a:pPr>
            <a:r>
              <a:rPr lang="en-US" dirty="0"/>
              <a:t>Ability to serve additional customer groups or expand into new markets or segments. </a:t>
            </a:r>
          </a:p>
          <a:p>
            <a:pPr marL="285750" indent="-285750">
              <a:buBlip>
                <a:blip r:embed="rId3"/>
              </a:buBlip>
            </a:pPr>
            <a:r>
              <a:rPr lang="en-US" dirty="0"/>
              <a:t>Ways to expand product line to meet broader range of customer needs. </a:t>
            </a:r>
          </a:p>
          <a:p>
            <a:pPr marL="285750" indent="-285750">
              <a:buBlip>
                <a:blip r:embed="rId3"/>
              </a:buBlip>
            </a:pPr>
            <a:r>
              <a:rPr lang="en-US" dirty="0"/>
              <a:t>Ability to transfer skills or technological know-how to new products or businesses. </a:t>
            </a:r>
          </a:p>
          <a:p>
            <a:pPr marL="285750" indent="-285750">
              <a:buBlip>
                <a:blip r:embed="rId3"/>
              </a:buBlip>
            </a:pPr>
            <a:r>
              <a:rPr lang="en-US" dirty="0"/>
              <a:t>Integrating forward or backward.</a:t>
            </a:r>
          </a:p>
          <a:p>
            <a:pPr marL="285750" indent="-285750">
              <a:buBlip>
                <a:blip r:embed="rId3"/>
              </a:buBlip>
            </a:pPr>
            <a:r>
              <a:rPr lang="en-US" dirty="0"/>
              <a:t>Falling trade barriers in attractive foreign markets. </a:t>
            </a:r>
          </a:p>
          <a:p>
            <a:pPr marL="285750" indent="-285750">
              <a:buBlip>
                <a:blip r:embed="rId3"/>
              </a:buBlip>
            </a:pPr>
            <a:r>
              <a:rPr lang="en-US" dirty="0"/>
              <a:t>Complacency among rival firms. </a:t>
            </a:r>
          </a:p>
          <a:p>
            <a:pPr marL="285750" indent="-285750">
              <a:buBlip>
                <a:blip r:embed="rId3"/>
              </a:buBlip>
            </a:pPr>
            <a:r>
              <a:rPr lang="en-US" dirty="0"/>
              <a:t>Ability to grow rapidly because of strong increases in market demand. </a:t>
            </a:r>
          </a:p>
          <a:p>
            <a:pPr marL="285750" indent="-285750">
              <a:buBlip>
                <a:blip r:embed="rId3"/>
              </a:buBlip>
            </a:pPr>
            <a:r>
              <a:rPr lang="en-US" dirty="0"/>
              <a:t>Emerging new technologies.</a:t>
            </a:r>
            <a:endParaRPr lang="en-IN" dirty="0"/>
          </a:p>
        </p:txBody>
      </p:sp>
      <p:sp>
        <p:nvSpPr>
          <p:cNvPr id="6" name="Rectangle 5"/>
          <p:cNvSpPr/>
          <p:nvPr/>
        </p:nvSpPr>
        <p:spPr>
          <a:xfrm>
            <a:off x="6474823" y="2511186"/>
            <a:ext cx="5334000" cy="3139321"/>
          </a:xfrm>
          <a:prstGeom prst="rect">
            <a:avLst/>
          </a:prstGeom>
        </p:spPr>
        <p:txBody>
          <a:bodyPr wrap="square">
            <a:spAutoFit/>
          </a:bodyPr>
          <a:lstStyle/>
          <a:p>
            <a:pPr marL="285750" indent="-285750">
              <a:buBlip>
                <a:blip r:embed="rId3"/>
              </a:buBlip>
            </a:pPr>
            <a:r>
              <a:rPr lang="en-US" dirty="0"/>
              <a:t>Entry of lower-cost foreign competitors.</a:t>
            </a:r>
          </a:p>
          <a:p>
            <a:pPr marL="285750" indent="-285750">
              <a:buBlip>
                <a:blip r:embed="rId3"/>
              </a:buBlip>
            </a:pPr>
            <a:r>
              <a:rPr lang="en-US" dirty="0"/>
              <a:t>Rising sales of substitute products. </a:t>
            </a:r>
          </a:p>
          <a:p>
            <a:pPr marL="285750" indent="-285750">
              <a:buBlip>
                <a:blip r:embed="rId3"/>
              </a:buBlip>
            </a:pPr>
            <a:r>
              <a:rPr lang="en-US" dirty="0"/>
              <a:t>Slower market growth. </a:t>
            </a:r>
          </a:p>
          <a:p>
            <a:pPr marL="285750" indent="-285750">
              <a:buBlip>
                <a:blip r:embed="rId3"/>
              </a:buBlip>
            </a:pPr>
            <a:r>
              <a:rPr lang="en-US" dirty="0"/>
              <a:t>Adverse shifts in foreign exchange rates and trade policies of foreign governments. </a:t>
            </a:r>
          </a:p>
          <a:p>
            <a:pPr marL="285750" indent="-285750">
              <a:buBlip>
                <a:blip r:embed="rId3"/>
              </a:buBlip>
            </a:pPr>
            <a:r>
              <a:rPr lang="en-US" dirty="0"/>
              <a:t>Costly regulatory requirements. </a:t>
            </a:r>
          </a:p>
          <a:p>
            <a:pPr marL="285750" indent="-285750">
              <a:buBlip>
                <a:blip r:embed="rId3"/>
              </a:buBlip>
            </a:pPr>
            <a:r>
              <a:rPr lang="en-US" dirty="0"/>
              <a:t>Vulnerability to recession and business cycle. </a:t>
            </a:r>
          </a:p>
          <a:p>
            <a:pPr marL="285750" indent="-285750">
              <a:buBlip>
                <a:blip r:embed="rId3"/>
              </a:buBlip>
            </a:pPr>
            <a:r>
              <a:rPr lang="en-US" dirty="0"/>
              <a:t>Growing bargaining power of customers or suppliers. </a:t>
            </a:r>
          </a:p>
          <a:p>
            <a:pPr marL="285750" indent="-285750">
              <a:buBlip>
                <a:blip r:embed="rId3"/>
              </a:buBlip>
            </a:pPr>
            <a:r>
              <a:rPr lang="en-US" dirty="0"/>
              <a:t>Changing buyer needs and tastes. </a:t>
            </a:r>
          </a:p>
          <a:p>
            <a:pPr marL="285750" indent="-285750">
              <a:buBlip>
                <a:blip r:embed="rId3"/>
              </a:buBlip>
            </a:pPr>
            <a:r>
              <a:rPr lang="en-US" dirty="0"/>
              <a:t>Adverse demographic changes.</a:t>
            </a:r>
            <a:endParaRPr lang="en-IN" dirty="0"/>
          </a:p>
        </p:txBody>
      </p:sp>
    </p:spTree>
    <p:extLst>
      <p:ext uri="{BB962C8B-B14F-4D97-AF65-F5344CB8AC3E}">
        <p14:creationId xmlns:p14="http://schemas.microsoft.com/office/powerpoint/2010/main" val="344246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0-#ppt_h/2"/>
                                          </p:val>
                                        </p:tav>
                                        <p:tav tm="100000">
                                          <p:val>
                                            <p:strVal val="#ppt_y"/>
                                          </p:val>
                                        </p:tav>
                                      </p:tavLst>
                                    </p:anim>
                                  </p:childTnLst>
                                </p:cTn>
                              </p:par>
                              <p:par>
                                <p:cTn id="16" presetID="2" presetClass="entr" presetSubtype="9"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1" grpId="0" animBg="1"/>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Process of creating strategy in Uppwise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20388"/>
            <a:ext cx="1669366" cy="357968"/>
          </a:xfrm>
          <a:prstGeom prst="rect">
            <a:avLst/>
          </a:prstGeom>
        </p:spPr>
      </p:pic>
      <p:sp>
        <p:nvSpPr>
          <p:cNvPr id="7" name="Rectangle 6"/>
          <p:cNvSpPr/>
          <p:nvPr/>
        </p:nvSpPr>
        <p:spPr>
          <a:xfrm>
            <a:off x="389289" y="1486219"/>
            <a:ext cx="11301967" cy="3477875"/>
          </a:xfrm>
          <a:prstGeom prst="rect">
            <a:avLst/>
          </a:prstGeom>
        </p:spPr>
        <p:txBody>
          <a:bodyPr wrap="square">
            <a:spAutoFit/>
          </a:bodyPr>
          <a:lstStyle/>
          <a:p>
            <a:pPr marL="342900" indent="-342900">
              <a:buBlip>
                <a:blip r:embed="rId3"/>
              </a:buBlip>
            </a:pPr>
            <a:r>
              <a:rPr lang="en-US" sz="2000" dirty="0">
                <a:solidFill>
                  <a:srgbClr val="000000"/>
                </a:solidFill>
              </a:rPr>
              <a:t> </a:t>
            </a:r>
            <a:r>
              <a:rPr lang="en-US" sz="2000" u="sng" dirty="0">
                <a:solidFill>
                  <a:srgbClr val="0000FF"/>
                </a:solidFill>
                <a:hlinkClick r:id="rId4"/>
              </a:rPr>
              <a:t>Filling in the Strategy Form</a:t>
            </a:r>
            <a:r>
              <a:rPr lang="en-US" sz="2000" dirty="0">
                <a:solidFill>
                  <a:srgbClr val="000000"/>
                </a:solidFill>
              </a:rPr>
              <a:t>. Start working with your strategy by defining and describing it.</a:t>
            </a:r>
          </a:p>
          <a:p>
            <a:pPr marL="342900" indent="-342900">
              <a:buBlip>
                <a:blip r:embed="rId3"/>
              </a:buBlip>
            </a:pPr>
            <a:endParaRPr lang="en-US" sz="2000" dirty="0">
              <a:solidFill>
                <a:srgbClr val="000000"/>
              </a:solidFill>
            </a:endParaRPr>
          </a:p>
          <a:p>
            <a:pPr marL="342900" indent="-342900">
              <a:buBlip>
                <a:blip r:embed="rId3"/>
              </a:buBlip>
            </a:pPr>
            <a:r>
              <a:rPr lang="en-US" sz="2000" dirty="0">
                <a:solidFill>
                  <a:srgbClr val="000000"/>
                </a:solidFill>
              </a:rPr>
              <a:t> </a:t>
            </a:r>
            <a:r>
              <a:rPr lang="en-US" sz="2000" u="sng" dirty="0">
                <a:solidFill>
                  <a:srgbClr val="0000FF"/>
                </a:solidFill>
                <a:hlinkClick r:id="rId5"/>
              </a:rPr>
              <a:t>Defining a Strategic Theme</a:t>
            </a:r>
            <a:r>
              <a:rPr lang="en-US" sz="2000" dirty="0">
                <a:solidFill>
                  <a:srgbClr val="000000"/>
                </a:solidFill>
              </a:rPr>
              <a:t>. Once you have described your strategy, the next step is to integrate your themes as the strategy's defining pillars.</a:t>
            </a:r>
          </a:p>
          <a:p>
            <a:pPr marL="342900" indent="-342900">
              <a:buBlip>
                <a:blip r:embed="rId3"/>
              </a:buBlip>
            </a:pPr>
            <a:endParaRPr lang="en-US" sz="2000" dirty="0">
              <a:solidFill>
                <a:srgbClr val="000000"/>
              </a:solidFill>
            </a:endParaRPr>
          </a:p>
          <a:p>
            <a:pPr marL="342900" indent="-342900">
              <a:buBlip>
                <a:blip r:embed="rId3"/>
              </a:buBlip>
            </a:pPr>
            <a:r>
              <a:rPr lang="en-US" sz="2000" dirty="0">
                <a:solidFill>
                  <a:srgbClr val="000000"/>
                </a:solidFill>
              </a:rPr>
              <a:t> </a:t>
            </a:r>
            <a:r>
              <a:rPr lang="en-US" sz="2000" u="sng" dirty="0">
                <a:solidFill>
                  <a:srgbClr val="0000FF"/>
                </a:solidFill>
                <a:hlinkClick r:id="rId6"/>
              </a:rPr>
              <a:t>Defining a Key Goal</a:t>
            </a:r>
            <a:r>
              <a:rPr lang="en-US" sz="2000" dirty="0">
                <a:solidFill>
                  <a:srgbClr val="000000"/>
                </a:solidFill>
              </a:rPr>
              <a:t>. Next, you have the tools at hand for defining your theme's vertical objectives as well as the key goals that connect them together horizontally.</a:t>
            </a:r>
          </a:p>
          <a:p>
            <a:pPr marL="342900" indent="-342900">
              <a:buBlip>
                <a:blip r:embed="rId3"/>
              </a:buBlip>
            </a:pPr>
            <a:endParaRPr lang="en-US" sz="2000" dirty="0">
              <a:solidFill>
                <a:srgbClr val="000000"/>
              </a:solidFill>
            </a:endParaRPr>
          </a:p>
          <a:p>
            <a:pPr marL="342900" indent="-342900">
              <a:buBlip>
                <a:blip r:embed="rId3"/>
              </a:buBlip>
            </a:pPr>
            <a:r>
              <a:rPr lang="en-US" sz="2000" dirty="0">
                <a:solidFill>
                  <a:srgbClr val="000000"/>
                </a:solidFill>
              </a:rPr>
              <a:t> </a:t>
            </a:r>
            <a:r>
              <a:rPr lang="en-US" sz="2000" u="sng" dirty="0">
                <a:solidFill>
                  <a:srgbClr val="0000FF"/>
                </a:solidFill>
                <a:hlinkClick r:id="rId7"/>
              </a:rPr>
              <a:t>Defining a Strategic Budget</a:t>
            </a:r>
            <a:r>
              <a:rPr lang="en-US" sz="2000" dirty="0">
                <a:solidFill>
                  <a:srgbClr val="000000"/>
                </a:solidFill>
              </a:rPr>
              <a:t>. As a final step in the initial creation process, you create a strategic budget, which is made up of value streams defining end to end services or products provided to the business in order to realize benefits, such as revenue.</a:t>
            </a:r>
            <a:endParaRPr lang="en-US" sz="2000" b="0" i="0" dirty="0">
              <a:solidFill>
                <a:srgbClr val="000000"/>
              </a:solidFill>
              <a:effectLst/>
            </a:endParaRPr>
          </a:p>
        </p:txBody>
      </p:sp>
    </p:spTree>
    <p:extLst>
      <p:ext uri="{BB962C8B-B14F-4D97-AF65-F5344CB8AC3E}">
        <p14:creationId xmlns:p14="http://schemas.microsoft.com/office/powerpoint/2010/main" val="19560817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3976" y="76509"/>
            <a:ext cx="1430215" cy="306686"/>
          </a:xfrm>
          <a:prstGeom prst="rect">
            <a:avLst/>
          </a:prstGeom>
        </p:spPr>
      </p:pic>
      <p:sp>
        <p:nvSpPr>
          <p:cNvPr id="3" name="Rectangle 2"/>
          <p:cNvSpPr/>
          <p:nvPr/>
        </p:nvSpPr>
        <p:spPr>
          <a:xfrm>
            <a:off x="489842" y="1156863"/>
            <a:ext cx="7367451" cy="338554"/>
          </a:xfrm>
          <a:prstGeom prst="rect">
            <a:avLst/>
          </a:prstGeom>
        </p:spPr>
        <p:txBody>
          <a:bodyPr wrap="square">
            <a:spAutoFit/>
          </a:bodyPr>
          <a:lstStyle/>
          <a:p>
            <a:r>
              <a:rPr lang="en-US" sz="1600" dirty="0">
                <a:solidFill>
                  <a:srgbClr val="000000"/>
                </a:solidFill>
              </a:rPr>
              <a:t>1. Open Strategy form landing page by click plus icon </a:t>
            </a:r>
            <a:r>
              <a:rPr lang="en-IN" sz="1600" dirty="0">
                <a:solidFill>
                  <a:srgbClr val="000000"/>
                </a:solidFill>
              </a:rPr>
              <a:t>→ New Strategy </a:t>
            </a:r>
            <a:endParaRPr lang="en-IN"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46" y="1614079"/>
            <a:ext cx="11241791" cy="4929262"/>
          </a:xfrm>
          <a:prstGeom prst="rect">
            <a:avLst/>
          </a:prstGeom>
        </p:spPr>
      </p:pic>
      <p:sp>
        <p:nvSpPr>
          <p:cNvPr id="9" name="Title 1"/>
          <p:cNvSpPr txBox="1">
            <a:spLocks/>
          </p:cNvSpPr>
          <p:nvPr/>
        </p:nvSpPr>
        <p:spPr>
          <a:xfrm>
            <a:off x="1675" y="507166"/>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a:t>
            </a:r>
            <a:r>
              <a:rPr lang="en-IN" sz="2800" b="1" i="1" dirty="0">
                <a:solidFill>
                  <a:schemeClr val="bg1"/>
                </a:solidFill>
              </a:rPr>
              <a:t>1. Filling in the Strategy Form</a:t>
            </a:r>
          </a:p>
        </p:txBody>
      </p:sp>
    </p:spTree>
    <p:extLst>
      <p:ext uri="{BB962C8B-B14F-4D97-AF65-F5344CB8AC3E}">
        <p14:creationId xmlns:p14="http://schemas.microsoft.com/office/powerpoint/2010/main" val="1455269287"/>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ectangle 2"/>
          <p:cNvSpPr/>
          <p:nvPr/>
        </p:nvSpPr>
        <p:spPr>
          <a:xfrm>
            <a:off x="409455" y="417602"/>
            <a:ext cx="4342227" cy="338554"/>
          </a:xfrm>
          <a:prstGeom prst="rect">
            <a:avLst/>
          </a:prstGeom>
        </p:spPr>
        <p:txBody>
          <a:bodyPr wrap="square">
            <a:spAutoFit/>
          </a:bodyPr>
          <a:lstStyle/>
          <a:p>
            <a:r>
              <a:rPr lang="en-IN" sz="1600" dirty="0">
                <a:solidFill>
                  <a:srgbClr val="000000"/>
                </a:solidFill>
              </a:rPr>
              <a:t>2. Fill the all fields according to requirement</a:t>
            </a:r>
            <a:endParaRPr lang="en-IN"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55" y="911365"/>
            <a:ext cx="10161972" cy="4476561"/>
          </a:xfrm>
          <a:prstGeom prst="rect">
            <a:avLst/>
          </a:prstGeom>
        </p:spPr>
      </p:pic>
      <p:sp>
        <p:nvSpPr>
          <p:cNvPr id="12" name="Rounded Rectangle 11"/>
          <p:cNvSpPr/>
          <p:nvPr/>
        </p:nvSpPr>
        <p:spPr>
          <a:xfrm>
            <a:off x="1000298" y="5543135"/>
            <a:ext cx="10325199" cy="1021556"/>
          </a:xfrm>
          <a:prstGeom prst="roundRect">
            <a:avLst/>
          </a:prstGeom>
          <a:solidFill>
            <a:schemeClr val="accent6">
              <a:lumMod val="60000"/>
              <a:lumOff val="40000"/>
            </a:schemeClr>
          </a:solidFill>
          <a:ln w="9525">
            <a:noFill/>
          </a:ln>
        </p:spPr>
        <p:txBody>
          <a:bodyPr wrap="square">
            <a:spAutoFit/>
          </a:bodyPr>
          <a:lstStyle/>
          <a:p>
            <a:pPr marL="285750" indent="-285750">
              <a:buFont typeface="Arial" panose="020B0604020202020204" pitchFamily="34" charset="0"/>
              <a:buChar char="•"/>
            </a:pPr>
            <a:r>
              <a:rPr lang="en-US" dirty="0"/>
              <a:t>The Strategy Code is generated by Uppwise, you can change it, though note that after you save the general strategy data, you will not be able to change the strategy code anymore.</a:t>
            </a:r>
          </a:p>
          <a:p>
            <a:pPr marL="285750" indent="-285750">
              <a:buFont typeface="Arial" panose="020B0604020202020204" pitchFamily="34" charset="0"/>
              <a:buChar char="•"/>
            </a:pPr>
            <a:r>
              <a:rPr lang="en-US" dirty="0"/>
              <a:t>The Status of a strategy determines the functionality that Uppwise makes available for your strategy.</a:t>
            </a:r>
            <a:endParaRPr lang="en-IN" sz="1600" dirty="0"/>
          </a:p>
        </p:txBody>
      </p:sp>
      <p:grpSp>
        <p:nvGrpSpPr>
          <p:cNvPr id="14" name="Group 13"/>
          <p:cNvGrpSpPr/>
          <p:nvPr/>
        </p:nvGrpSpPr>
        <p:grpSpPr>
          <a:xfrm>
            <a:off x="182880" y="5472332"/>
            <a:ext cx="984738" cy="1097280"/>
            <a:chOff x="182880" y="5472332"/>
            <a:chExt cx="984738" cy="1097280"/>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3266" t="15358" r="15305" b="13254"/>
            <a:stretch/>
          </p:blipFill>
          <p:spPr>
            <a:xfrm>
              <a:off x="182880" y="5472332"/>
              <a:ext cx="984738" cy="1097280"/>
            </a:xfrm>
            <a:prstGeom prst="rect">
              <a:avLst/>
            </a:prstGeom>
          </p:spPr>
        </p:pic>
        <p:sp>
          <p:nvSpPr>
            <p:cNvPr id="13" name="TextBox 12"/>
            <p:cNvSpPr txBox="1"/>
            <p:nvPr/>
          </p:nvSpPr>
          <p:spPr>
            <a:xfrm rot="20298816">
              <a:off x="306156" y="5820134"/>
              <a:ext cx="738187" cy="369332"/>
            </a:xfrm>
            <a:prstGeom prst="rect">
              <a:avLst/>
            </a:prstGeom>
            <a:noFill/>
          </p:spPr>
          <p:txBody>
            <a:bodyPr wrap="square" rtlCol="0">
              <a:spAutoFit/>
            </a:bodyPr>
            <a:lstStyle/>
            <a:p>
              <a:r>
                <a:rPr lang="en-IN" b="1" i="1" dirty="0"/>
                <a:t>Notes</a:t>
              </a:r>
            </a:p>
          </p:txBody>
        </p:sp>
      </p:grpSp>
    </p:spTree>
    <p:extLst>
      <p:ext uri="{BB962C8B-B14F-4D97-AF65-F5344CB8AC3E}">
        <p14:creationId xmlns:p14="http://schemas.microsoft.com/office/powerpoint/2010/main" val="1365854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ectangle 2"/>
          <p:cNvSpPr/>
          <p:nvPr/>
        </p:nvSpPr>
        <p:spPr>
          <a:xfrm>
            <a:off x="382173" y="446134"/>
            <a:ext cx="3889381" cy="338554"/>
          </a:xfrm>
          <a:prstGeom prst="rect">
            <a:avLst/>
          </a:prstGeom>
        </p:spPr>
        <p:txBody>
          <a:bodyPr wrap="square">
            <a:spAutoFit/>
          </a:bodyPr>
          <a:lstStyle/>
          <a:p>
            <a:r>
              <a:rPr lang="en-IN" sz="1600" dirty="0">
                <a:solidFill>
                  <a:srgbClr val="000000"/>
                </a:solidFill>
              </a:rPr>
              <a:t>3. Define SWOT Analysis</a:t>
            </a:r>
            <a:endParaRPr lang="en-IN"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73" y="979293"/>
            <a:ext cx="11034764" cy="5042683"/>
          </a:xfrm>
          <a:prstGeom prst="rect">
            <a:avLst/>
          </a:prstGeom>
        </p:spPr>
      </p:pic>
    </p:spTree>
    <p:extLst>
      <p:ext uri="{BB962C8B-B14F-4D97-AF65-F5344CB8AC3E}">
        <p14:creationId xmlns:p14="http://schemas.microsoft.com/office/powerpoint/2010/main" val="37196040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6"/>
          <p:cNvSpPr/>
          <p:nvPr/>
        </p:nvSpPr>
        <p:spPr>
          <a:xfrm>
            <a:off x="9535886" y="3160253"/>
            <a:ext cx="1905667" cy="2104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ectangle 2"/>
          <p:cNvSpPr/>
          <p:nvPr/>
        </p:nvSpPr>
        <p:spPr>
          <a:xfrm>
            <a:off x="382173" y="530608"/>
            <a:ext cx="3441682" cy="338554"/>
          </a:xfrm>
          <a:prstGeom prst="rect">
            <a:avLst/>
          </a:prstGeom>
        </p:spPr>
        <p:txBody>
          <a:bodyPr wrap="square">
            <a:spAutoFit/>
          </a:bodyPr>
          <a:lstStyle/>
          <a:p>
            <a:r>
              <a:rPr lang="en-IN" sz="1600" dirty="0">
                <a:solidFill>
                  <a:srgbClr val="000000"/>
                </a:solidFill>
              </a:rPr>
              <a:t>4. Define Milestones Analysis</a:t>
            </a:r>
            <a:endParaRPr lang="en-IN" sz="1600" dirty="0"/>
          </a:p>
        </p:txBody>
      </p:sp>
      <p:pic>
        <p:nvPicPr>
          <p:cNvPr id="2050" name="Picture 2" descr="https://po-livetrial.com/uppwisespm_dev/help/spm/lib/NewItem3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0" y="933102"/>
            <a:ext cx="8474443" cy="10297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2173" y="2144082"/>
            <a:ext cx="3769558" cy="369332"/>
          </a:xfrm>
          <a:prstGeom prst="rect">
            <a:avLst/>
          </a:prstGeom>
        </p:spPr>
        <p:txBody>
          <a:bodyPr wrap="none">
            <a:spAutoFit/>
          </a:bodyPr>
          <a:lstStyle/>
          <a:p>
            <a:r>
              <a:rPr lang="en-US" dirty="0">
                <a:solidFill>
                  <a:srgbClr val="000000"/>
                </a:solidFill>
              </a:rPr>
              <a:t>5. Click Save to save the new strategy. </a:t>
            </a:r>
            <a:endParaRPr lang="en-IN" dirty="0"/>
          </a:p>
        </p:txBody>
      </p:sp>
      <p:sp>
        <p:nvSpPr>
          <p:cNvPr id="6" name="Rectangle 5"/>
          <p:cNvSpPr/>
          <p:nvPr/>
        </p:nvSpPr>
        <p:spPr>
          <a:xfrm>
            <a:off x="382173" y="2443119"/>
            <a:ext cx="6697896" cy="369332"/>
          </a:xfrm>
          <a:prstGeom prst="rect">
            <a:avLst/>
          </a:prstGeom>
        </p:spPr>
        <p:txBody>
          <a:bodyPr wrap="square">
            <a:spAutoFit/>
          </a:bodyPr>
          <a:lstStyle/>
          <a:p>
            <a:r>
              <a:rPr lang="en-US" dirty="0">
                <a:solidFill>
                  <a:srgbClr val="000000"/>
                </a:solidFill>
              </a:rPr>
              <a:t>It is now displayed on the Strategy Landing Page, as shown below.</a:t>
            </a:r>
            <a:endParaRPr lang="en-IN" dirty="0"/>
          </a:p>
        </p:txBody>
      </p:sp>
      <p:pic>
        <p:nvPicPr>
          <p:cNvPr id="2052" name="Picture 4" descr="https://po-livetrial.com/uppwisespm_dev/help/spm/lib/NewItem3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73" y="2825242"/>
            <a:ext cx="8605073" cy="36982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9159573" y="2484094"/>
            <a:ext cx="984738" cy="1097280"/>
            <a:chOff x="182880" y="5472332"/>
            <a:chExt cx="984738" cy="109728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3266" t="15358" r="15305" b="13254"/>
            <a:stretch/>
          </p:blipFill>
          <p:spPr>
            <a:xfrm>
              <a:off x="182880" y="5472332"/>
              <a:ext cx="984738" cy="1097280"/>
            </a:xfrm>
            <a:prstGeom prst="rect">
              <a:avLst/>
            </a:prstGeom>
          </p:spPr>
        </p:pic>
        <p:sp>
          <p:nvSpPr>
            <p:cNvPr id="14" name="TextBox 13"/>
            <p:cNvSpPr txBox="1"/>
            <p:nvPr/>
          </p:nvSpPr>
          <p:spPr>
            <a:xfrm rot="20298816">
              <a:off x="306156" y="5820134"/>
              <a:ext cx="738187" cy="369332"/>
            </a:xfrm>
            <a:prstGeom prst="rect">
              <a:avLst/>
            </a:prstGeom>
            <a:noFill/>
          </p:spPr>
          <p:txBody>
            <a:bodyPr wrap="square" rtlCol="0">
              <a:spAutoFit/>
            </a:bodyPr>
            <a:lstStyle/>
            <a:p>
              <a:r>
                <a:rPr lang="en-IN" b="1" i="1" dirty="0"/>
                <a:t>Notes</a:t>
              </a:r>
            </a:p>
          </p:txBody>
        </p:sp>
      </p:grpSp>
      <p:sp>
        <p:nvSpPr>
          <p:cNvPr id="8" name="Oval 7"/>
          <p:cNvSpPr/>
          <p:nvPr/>
        </p:nvSpPr>
        <p:spPr>
          <a:xfrm>
            <a:off x="9771017" y="3775166"/>
            <a:ext cx="302686" cy="313508"/>
          </a:xfrm>
          <a:prstGeom prst="ellipse">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9776040" y="4266242"/>
            <a:ext cx="302686" cy="313508"/>
          </a:xfrm>
          <a:prstGeom prst="ellipse">
            <a:avLst/>
          </a:prstGeom>
          <a:solidFill>
            <a:srgbClr val="8BC34A"/>
          </a:solidFill>
          <a:ln>
            <a:solidFill>
              <a:srgbClr val="8AC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9776040" y="4773542"/>
            <a:ext cx="302686" cy="313508"/>
          </a:xfrm>
          <a:prstGeom prst="ellipse">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10192778" y="3725065"/>
            <a:ext cx="935503" cy="369332"/>
          </a:xfrm>
          <a:prstGeom prst="rect">
            <a:avLst/>
          </a:prstGeom>
          <a:noFill/>
        </p:spPr>
        <p:txBody>
          <a:bodyPr wrap="square" rtlCol="0">
            <a:spAutoFit/>
          </a:bodyPr>
          <a:lstStyle/>
          <a:p>
            <a:r>
              <a:rPr lang="en-IN" dirty="0"/>
              <a:t>Draft</a:t>
            </a:r>
          </a:p>
        </p:txBody>
      </p:sp>
      <p:sp>
        <p:nvSpPr>
          <p:cNvPr id="20" name="TextBox 19"/>
          <p:cNvSpPr txBox="1"/>
          <p:nvPr/>
        </p:nvSpPr>
        <p:spPr>
          <a:xfrm>
            <a:off x="10202824" y="4266242"/>
            <a:ext cx="935503" cy="369332"/>
          </a:xfrm>
          <a:prstGeom prst="rect">
            <a:avLst/>
          </a:prstGeom>
          <a:noFill/>
        </p:spPr>
        <p:txBody>
          <a:bodyPr wrap="square" rtlCol="0">
            <a:spAutoFit/>
          </a:bodyPr>
          <a:lstStyle/>
          <a:p>
            <a:r>
              <a:rPr lang="en-IN" dirty="0"/>
              <a:t>Active</a:t>
            </a:r>
          </a:p>
        </p:txBody>
      </p:sp>
      <p:sp>
        <p:nvSpPr>
          <p:cNvPr id="21" name="TextBox 20"/>
          <p:cNvSpPr txBox="1"/>
          <p:nvPr/>
        </p:nvSpPr>
        <p:spPr>
          <a:xfrm>
            <a:off x="10207845" y="4731068"/>
            <a:ext cx="935503" cy="369332"/>
          </a:xfrm>
          <a:prstGeom prst="rect">
            <a:avLst/>
          </a:prstGeom>
          <a:noFill/>
        </p:spPr>
        <p:txBody>
          <a:bodyPr wrap="square" rtlCol="0">
            <a:spAutoFit/>
          </a:bodyPr>
          <a:lstStyle/>
          <a:p>
            <a:r>
              <a:rPr lang="en-IN" dirty="0"/>
              <a:t>Close</a:t>
            </a:r>
          </a:p>
        </p:txBody>
      </p:sp>
      <p:sp>
        <p:nvSpPr>
          <p:cNvPr id="22" name="TextBox 21"/>
          <p:cNvSpPr txBox="1"/>
          <p:nvPr/>
        </p:nvSpPr>
        <p:spPr>
          <a:xfrm>
            <a:off x="10137271" y="3288448"/>
            <a:ext cx="935503" cy="369332"/>
          </a:xfrm>
          <a:prstGeom prst="rect">
            <a:avLst/>
          </a:prstGeom>
          <a:noFill/>
        </p:spPr>
        <p:txBody>
          <a:bodyPr wrap="square" rtlCol="0">
            <a:spAutoFit/>
          </a:bodyPr>
          <a:lstStyle/>
          <a:p>
            <a:r>
              <a:rPr lang="en-IN" b="1" dirty="0"/>
              <a:t>Status</a:t>
            </a:r>
          </a:p>
        </p:txBody>
      </p:sp>
      <p:cxnSp>
        <p:nvCxnSpPr>
          <p:cNvPr id="19" name="Straight Connector 18"/>
          <p:cNvCxnSpPr/>
          <p:nvPr/>
        </p:nvCxnSpPr>
        <p:spPr>
          <a:xfrm>
            <a:off x="9535886" y="3657780"/>
            <a:ext cx="19056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786846" y="4010298"/>
            <a:ext cx="3865096" cy="36660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545181" y="4246275"/>
            <a:ext cx="254726" cy="25866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658861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anim calcmode="lin" valueType="num">
                                      <p:cBhvr>
                                        <p:cTn id="27" dur="500" fill="hold"/>
                                        <p:tgtEl>
                                          <p:spTgt spid="2052"/>
                                        </p:tgtEl>
                                        <p:attrNameLst>
                                          <p:attrName>ppt_w</p:attrName>
                                        </p:attrNameLst>
                                      </p:cBhvr>
                                      <p:tavLst>
                                        <p:tav tm="0">
                                          <p:val>
                                            <p:fltVal val="0"/>
                                          </p:val>
                                        </p:tav>
                                        <p:tav tm="100000">
                                          <p:val>
                                            <p:strVal val="#ppt_w"/>
                                          </p:val>
                                        </p:tav>
                                      </p:tavLst>
                                    </p:anim>
                                    <p:anim calcmode="lin" valueType="num">
                                      <p:cBhvr>
                                        <p:cTn id="28" dur="500" fill="hold"/>
                                        <p:tgtEl>
                                          <p:spTgt spid="2052"/>
                                        </p:tgtEl>
                                        <p:attrNameLst>
                                          <p:attrName>ppt_h</p:attrName>
                                        </p:attrNameLst>
                                      </p:cBhvr>
                                      <p:tavLst>
                                        <p:tav tm="0">
                                          <p:val>
                                            <p:fltVal val="0"/>
                                          </p:val>
                                        </p:tav>
                                        <p:tav tm="100000">
                                          <p:val>
                                            <p:strVal val="#ppt_h"/>
                                          </p:val>
                                        </p:tav>
                                      </p:tavLst>
                                    </p:anim>
                                    <p:animEffect transition="in" filter="fade">
                                      <p:cBhvr>
                                        <p:cTn id="29" dur="500"/>
                                        <p:tgtEl>
                                          <p:spTgt spid="205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outVertical)">
                                      <p:cBhvr>
                                        <p:cTn id="34" dur="500"/>
                                        <p:tgtEl>
                                          <p:spTgt spid="26"/>
                                        </p:tgtEl>
                                      </p:cBhvr>
                                    </p:animEffect>
                                  </p:childTnLst>
                                </p:cTn>
                              </p:par>
                              <p:par>
                                <p:cTn id="35" presetID="16" presetClass="entr" presetSubtype="37"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arn(outVertic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1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fltVal val="0"/>
                                          </p:val>
                                        </p:tav>
                                        <p:tav tm="100000">
                                          <p:val>
                                            <p:strVal val="#ppt_h"/>
                                          </p:val>
                                        </p:tav>
                                      </p:tavLst>
                                    </p:anim>
                                    <p:animEffect transition="in" filter="fade">
                                      <p:cBhvr>
                                        <p:cTn id="64" dur="500"/>
                                        <p:tgtEl>
                                          <p:spTgt spid="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p:cTn id="82" dur="500" fill="hold"/>
                                        <p:tgtEl>
                                          <p:spTgt spid="18"/>
                                        </p:tgtEl>
                                        <p:attrNameLst>
                                          <p:attrName>ppt_w</p:attrName>
                                        </p:attrNameLst>
                                      </p:cBhvr>
                                      <p:tavLst>
                                        <p:tav tm="0">
                                          <p:val>
                                            <p:fltVal val="0"/>
                                          </p:val>
                                        </p:tav>
                                        <p:tav tm="100000">
                                          <p:val>
                                            <p:strVal val="#ppt_w"/>
                                          </p:val>
                                        </p:tav>
                                      </p:tavLst>
                                    </p:anim>
                                    <p:anim calcmode="lin" valueType="num">
                                      <p:cBhvr>
                                        <p:cTn id="83" dur="500" fill="hold"/>
                                        <p:tgtEl>
                                          <p:spTgt spid="18"/>
                                        </p:tgtEl>
                                        <p:attrNameLst>
                                          <p:attrName>ppt_h</p:attrName>
                                        </p:attrNameLst>
                                      </p:cBhvr>
                                      <p:tavLst>
                                        <p:tav tm="0">
                                          <p:val>
                                            <p:fltVal val="0"/>
                                          </p:val>
                                        </p:tav>
                                        <p:tav tm="100000">
                                          <p:val>
                                            <p:strVal val="#ppt_h"/>
                                          </p:val>
                                        </p:tav>
                                      </p:tavLst>
                                    </p:anim>
                                    <p:animEffect transition="in" filter="fade">
                                      <p:cBhvr>
                                        <p:cTn id="84" dur="500"/>
                                        <p:tgtEl>
                                          <p:spTgt spid="1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5" grpId="0"/>
      <p:bldP spid="6" grpId="0"/>
      <p:bldP spid="8" grpId="0" animBg="1"/>
      <p:bldP spid="17" grpId="0" animBg="1"/>
      <p:bldP spid="18" grpId="0" animBg="1"/>
      <p:bldP spid="15" grpId="0"/>
      <p:bldP spid="20" grpId="0"/>
      <p:bldP spid="21" grpId="0"/>
      <p:bldP spid="22"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2353" y="100549"/>
            <a:ext cx="1338775" cy="287078"/>
          </a:xfrm>
          <a:prstGeom prst="rect">
            <a:avLst/>
          </a:prstGeom>
        </p:spPr>
      </p:pic>
      <p:sp>
        <p:nvSpPr>
          <p:cNvPr id="3" name="Rectangle 2"/>
          <p:cNvSpPr/>
          <p:nvPr/>
        </p:nvSpPr>
        <p:spPr>
          <a:xfrm>
            <a:off x="389289" y="1414147"/>
            <a:ext cx="10642328" cy="615553"/>
          </a:xfrm>
          <a:prstGeom prst="rect">
            <a:avLst/>
          </a:prstGeom>
        </p:spPr>
        <p:txBody>
          <a:bodyPr wrap="square">
            <a:spAutoFit/>
          </a:bodyPr>
          <a:lstStyle/>
          <a:p>
            <a:pPr marL="342900" indent="-342900">
              <a:buAutoNum type="arabicPeriod"/>
            </a:pPr>
            <a:r>
              <a:rPr lang="en-US" dirty="0"/>
              <a:t>In the main navigation bar, click Strategic Setup, as shown below.</a:t>
            </a:r>
            <a:endParaRPr lang="en-IN" sz="1600" dirty="0"/>
          </a:p>
          <a:p>
            <a:pPr marL="800100" lvl="1" indent="-342900">
              <a:buFont typeface="Arial" panose="020B0604020202020204" pitchFamily="34" charset="0"/>
              <a:buChar char="•"/>
            </a:pPr>
            <a:r>
              <a:rPr lang="en-US" sz="1600" dirty="0"/>
              <a:t>When no strategy has been defined, the Strategic Themes Dashboard opens and looks as shown below.</a:t>
            </a:r>
          </a:p>
        </p:txBody>
      </p:sp>
      <p:pic>
        <p:nvPicPr>
          <p:cNvPr id="8194" name="Picture 2" descr="https://po-livetrial.com/uppwisespm_dev/help/spm/lib/NewItem4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078" y="2308989"/>
            <a:ext cx="9563470" cy="440814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675" y="507166"/>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a:t>
            </a:r>
            <a:r>
              <a:rPr lang="en-IN" sz="2800" b="1" i="1" dirty="0">
                <a:solidFill>
                  <a:schemeClr val="bg1"/>
                </a:solidFill>
              </a:rPr>
              <a:t>2. Defining a Strategic Themes</a:t>
            </a:r>
          </a:p>
        </p:txBody>
      </p:sp>
    </p:spTree>
    <p:extLst>
      <p:ext uri="{BB962C8B-B14F-4D97-AF65-F5344CB8AC3E}">
        <p14:creationId xmlns:p14="http://schemas.microsoft.com/office/powerpoint/2010/main" val="14714156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8194"/>
                                        </p:tgtEl>
                                        <p:attrNameLst>
                                          <p:attrName>style.visibility</p:attrName>
                                        </p:attrNameLst>
                                      </p:cBhvr>
                                      <p:to>
                                        <p:strVal val="visible"/>
                                      </p:to>
                                    </p:set>
                                    <p:anim calcmode="lin" valueType="num">
                                      <p:cBhvr>
                                        <p:cTn id="21" dur="500" fill="hold"/>
                                        <p:tgtEl>
                                          <p:spTgt spid="8194"/>
                                        </p:tgtEl>
                                        <p:attrNameLst>
                                          <p:attrName>ppt_w</p:attrName>
                                        </p:attrNameLst>
                                      </p:cBhvr>
                                      <p:tavLst>
                                        <p:tav tm="0">
                                          <p:val>
                                            <p:fltVal val="0"/>
                                          </p:val>
                                        </p:tav>
                                        <p:tav tm="100000">
                                          <p:val>
                                            <p:strVal val="#ppt_w"/>
                                          </p:val>
                                        </p:tav>
                                      </p:tavLst>
                                    </p:anim>
                                    <p:anim calcmode="lin" valueType="num">
                                      <p:cBhvr>
                                        <p:cTn id="22" dur="500" fill="hold"/>
                                        <p:tgtEl>
                                          <p:spTgt spid="8194"/>
                                        </p:tgtEl>
                                        <p:attrNameLst>
                                          <p:attrName>ppt_h</p:attrName>
                                        </p:attrNameLst>
                                      </p:cBhvr>
                                      <p:tavLst>
                                        <p:tav tm="0">
                                          <p:val>
                                            <p:fltVal val="0"/>
                                          </p:val>
                                        </p:tav>
                                        <p:tav tm="100000">
                                          <p:val>
                                            <p:strVal val="#ppt_h"/>
                                          </p:val>
                                        </p:tav>
                                      </p:tavLst>
                                    </p:anim>
                                    <p:animEffect transition="in" filter="fade">
                                      <p:cBhvr>
                                        <p:cTn id="23" dur="500"/>
                                        <p:tgtEl>
                                          <p:spTgt spid="8194"/>
                                        </p:tgtEl>
                                      </p:cBhvr>
                                    </p:animEffect>
                                    <p:anim calcmode="lin" valueType="num">
                                      <p:cBhvr>
                                        <p:cTn id="24" dur="500" fill="hold"/>
                                        <p:tgtEl>
                                          <p:spTgt spid="8194"/>
                                        </p:tgtEl>
                                        <p:attrNameLst>
                                          <p:attrName>ppt_x</p:attrName>
                                        </p:attrNameLst>
                                      </p:cBhvr>
                                      <p:tavLst>
                                        <p:tav tm="0">
                                          <p:val>
                                            <p:fltVal val="0.5"/>
                                          </p:val>
                                        </p:tav>
                                        <p:tav tm="100000">
                                          <p:val>
                                            <p:strVal val="#ppt_x"/>
                                          </p:val>
                                        </p:tav>
                                      </p:tavLst>
                                    </p:anim>
                                    <p:anim calcmode="lin" valueType="num">
                                      <p:cBhvr>
                                        <p:cTn id="25" dur="500" fill="hold"/>
                                        <p:tgtEl>
                                          <p:spTgt spid="819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ectangle 2"/>
          <p:cNvSpPr/>
          <p:nvPr/>
        </p:nvSpPr>
        <p:spPr>
          <a:xfrm>
            <a:off x="350100" y="530608"/>
            <a:ext cx="10642328" cy="646331"/>
          </a:xfrm>
          <a:prstGeom prst="rect">
            <a:avLst/>
          </a:prstGeom>
        </p:spPr>
        <p:txBody>
          <a:bodyPr wrap="square">
            <a:spAutoFit/>
          </a:bodyPr>
          <a:lstStyle/>
          <a:p>
            <a:pPr marL="342900" indent="-342900">
              <a:buFont typeface="+mj-lt"/>
              <a:buAutoNum type="arabicPeriod" startAt="2"/>
            </a:pPr>
            <a:r>
              <a:rPr lang="en-US" dirty="0"/>
              <a:t>Click the + icon in the top right of the Themes area, or within the Themes area itself, and the Strategic Theme Form opens, as shown below.</a:t>
            </a:r>
            <a:endParaRPr lang="en-IN" sz="1600" dirty="0"/>
          </a:p>
        </p:txBody>
      </p:sp>
      <p:pic>
        <p:nvPicPr>
          <p:cNvPr id="9218" name="Picture 2" descr="https://po-livetrial.com/uppwisespm_dev/help/spm/lib/NewItem4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450" y="1534907"/>
            <a:ext cx="6426925" cy="4837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523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ppt_w</p:attrName>
                                        </p:attrNameLst>
                                      </p:cBhvr>
                                      <p:tavLst>
                                        <p:tav tm="0">
                                          <p:val>
                                            <p:fltVal val="0"/>
                                          </p:val>
                                        </p:tav>
                                        <p:tav tm="100000">
                                          <p:val>
                                            <p:strVal val="#ppt_w"/>
                                          </p:val>
                                        </p:tav>
                                      </p:tavLst>
                                    </p:anim>
                                    <p:anim calcmode="lin" valueType="num">
                                      <p:cBhvr>
                                        <p:cTn id="13" dur="500" fill="hold"/>
                                        <p:tgtEl>
                                          <p:spTgt spid="9218"/>
                                        </p:tgtEl>
                                        <p:attrNameLst>
                                          <p:attrName>ppt_h</p:attrName>
                                        </p:attrNameLst>
                                      </p:cBhvr>
                                      <p:tavLst>
                                        <p:tav tm="0">
                                          <p:val>
                                            <p:fltVal val="0"/>
                                          </p:val>
                                        </p:tav>
                                        <p:tav tm="100000">
                                          <p:val>
                                            <p:strVal val="#ppt_h"/>
                                          </p:val>
                                        </p:tav>
                                      </p:tavLst>
                                    </p:anim>
                                    <p:animEffect transition="in" filter="fade">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ectangle 2"/>
          <p:cNvSpPr/>
          <p:nvPr/>
        </p:nvSpPr>
        <p:spPr>
          <a:xfrm>
            <a:off x="376226" y="530608"/>
            <a:ext cx="10642328" cy="1200329"/>
          </a:xfrm>
          <a:prstGeom prst="rect">
            <a:avLst/>
          </a:prstGeom>
        </p:spPr>
        <p:txBody>
          <a:bodyPr wrap="square">
            <a:spAutoFit/>
          </a:bodyPr>
          <a:lstStyle/>
          <a:p>
            <a:pPr marL="342900" indent="-342900">
              <a:buFont typeface="+mj-lt"/>
              <a:buAutoNum type="arabicPeriod" startAt="3"/>
            </a:pPr>
            <a:r>
              <a:rPr lang="en-US" dirty="0"/>
              <a:t>When you click Save, the form closes. </a:t>
            </a:r>
          </a:p>
          <a:p>
            <a:pPr marL="800100" lvl="1" indent="-342900">
              <a:buFont typeface="Arial" panose="020B0604020202020204" pitchFamily="34" charset="0"/>
              <a:buChar char="•"/>
            </a:pPr>
            <a:r>
              <a:rPr lang="en-US" dirty="0"/>
              <a:t>When you click Apply instead, a save is done and the Strategic Theme Form will still be open, letting you click through to creating new objectives, without exiting the form and needing to open the Objective Form separately. </a:t>
            </a:r>
          </a:p>
        </p:txBody>
      </p:sp>
      <p:pic>
        <p:nvPicPr>
          <p:cNvPr id="10242" name="Picture 2" descr="https://po-livetrial.com/uppwisespm_dev/help/spm/lib/NewItem4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32" y="1945140"/>
            <a:ext cx="10631524" cy="389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953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wipe(left)">
                                      <p:cBhvr>
                                        <p:cTn id="10"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ectangle 2"/>
          <p:cNvSpPr/>
          <p:nvPr/>
        </p:nvSpPr>
        <p:spPr>
          <a:xfrm>
            <a:off x="4321208" y="861582"/>
            <a:ext cx="5776379" cy="1200329"/>
          </a:xfrm>
          <a:prstGeom prst="rect">
            <a:avLst/>
          </a:prstGeom>
        </p:spPr>
        <p:txBody>
          <a:bodyPr wrap="square">
            <a:spAutoFit/>
          </a:bodyPr>
          <a:lstStyle/>
          <a:p>
            <a:pPr marL="342900" indent="-342900">
              <a:buFont typeface="+mj-lt"/>
              <a:buAutoNum type="arabicPeriod" startAt="4"/>
            </a:pPr>
            <a:r>
              <a:rPr lang="en-US" dirty="0"/>
              <a:t>Click the Open icon in the card that has been created for you in the Strategic Themes Dashboard and, when the Themes Dashboard opens, the selected theme's information will be displayed in the dashboard.</a:t>
            </a:r>
          </a:p>
        </p:txBody>
      </p:sp>
      <p:pic>
        <p:nvPicPr>
          <p:cNvPr id="11266" name="Picture 2" descr="https://po-livetrial.com/uppwisespm_dev/help/spm/lib/NewItem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89" y="844117"/>
            <a:ext cx="3303928" cy="24355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9083" y="3889605"/>
            <a:ext cx="3998414" cy="923330"/>
          </a:xfrm>
          <a:prstGeom prst="rect">
            <a:avLst/>
          </a:prstGeom>
        </p:spPr>
        <p:txBody>
          <a:bodyPr wrap="square">
            <a:spAutoFit/>
          </a:bodyPr>
          <a:lstStyle/>
          <a:p>
            <a:pPr marL="342900" indent="-342900">
              <a:buFont typeface="+mj-lt"/>
              <a:buAutoNum type="arabicPeriod" startAt="5"/>
            </a:pPr>
            <a:r>
              <a:rPr lang="en-US" dirty="0">
                <a:solidFill>
                  <a:srgbClr val="000000"/>
                </a:solidFill>
              </a:rPr>
              <a:t>When the Strategy Setup Dashboard is populated by your themes, it will look comparable to the below.</a:t>
            </a:r>
            <a:endParaRPr lang="en-IN" dirty="0"/>
          </a:p>
        </p:txBody>
      </p:sp>
      <p:pic>
        <p:nvPicPr>
          <p:cNvPr id="11268" name="Picture 4" descr="https://po-livetrial.com/uppwisespm_dev/help/spm/lib/NewItem39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186" y="3279705"/>
            <a:ext cx="6532123" cy="327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9314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0-#ppt_w/2"/>
                                          </p:val>
                                        </p:tav>
                                        <p:tav tm="100000">
                                          <p:val>
                                            <p:strVal val="#ppt_x"/>
                                          </p:val>
                                        </p:tav>
                                      </p:tavLst>
                                    </p:anim>
                                    <p:anim calcmode="lin" valueType="num">
                                      <p:cBhvr additive="base">
                                        <p:cTn id="8" dur="500" fill="hold"/>
                                        <p:tgtEl>
                                          <p:spTgt spid="1126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1268"/>
                                        </p:tgtEl>
                                        <p:attrNameLst>
                                          <p:attrName>style.visibility</p:attrName>
                                        </p:attrNameLst>
                                      </p:cBhvr>
                                      <p:to>
                                        <p:strVal val="visible"/>
                                      </p:to>
                                    </p:set>
                                    <p:anim calcmode="lin" valueType="num">
                                      <p:cBhvr additive="base">
                                        <p:cTn id="21" dur="500" fill="hold"/>
                                        <p:tgtEl>
                                          <p:spTgt spid="11268"/>
                                        </p:tgtEl>
                                        <p:attrNameLst>
                                          <p:attrName>ppt_x</p:attrName>
                                        </p:attrNameLst>
                                      </p:cBhvr>
                                      <p:tavLst>
                                        <p:tav tm="0">
                                          <p:val>
                                            <p:strVal val="1+#ppt_w/2"/>
                                          </p:val>
                                        </p:tav>
                                        <p:tav tm="100000">
                                          <p:val>
                                            <p:strVal val="#ppt_x"/>
                                          </p:val>
                                        </p:tav>
                                      </p:tavLst>
                                    </p:anim>
                                    <p:anim calcmode="lin" valueType="num">
                                      <p:cBhvr additive="base">
                                        <p:cTn id="22" dur="500" fill="hold"/>
                                        <p:tgtEl>
                                          <p:spTgt spid="11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3" name="Subtitle 2"/>
          <p:cNvSpPr>
            <a:spLocks noGrp="1"/>
          </p:cNvSpPr>
          <p:nvPr>
            <p:ph type="subTitle" idx="1"/>
          </p:nvPr>
        </p:nvSpPr>
        <p:spPr>
          <a:xfrm>
            <a:off x="1212669" y="1619387"/>
            <a:ext cx="2876006" cy="434385"/>
          </a:xfrm>
        </p:spPr>
        <p:txBody>
          <a:bodyPr/>
          <a:lstStyle/>
          <a:p>
            <a:pPr marL="342900" indent="-342900">
              <a:buBlip>
                <a:blip r:embed="rId3"/>
              </a:buBlip>
            </a:pPr>
            <a:r>
              <a:rPr lang="en-IN" dirty="0">
                <a:latin typeface="Lucida Calligraphy" panose="03010101010101010101" pitchFamily="66" charset="0"/>
              </a:rPr>
              <a:t>Introduction</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97815" y="267285"/>
            <a:ext cx="1280161" cy="1002415"/>
          </a:xfrm>
          <a:prstGeom prst="rect">
            <a:avLst/>
          </a:prstGeom>
        </p:spPr>
      </p:pic>
      <p:sp>
        <p:nvSpPr>
          <p:cNvPr id="7" name="Subtitle 2"/>
          <p:cNvSpPr txBox="1">
            <a:spLocks/>
          </p:cNvSpPr>
          <p:nvPr/>
        </p:nvSpPr>
        <p:spPr>
          <a:xfrm>
            <a:off x="1212669" y="2201201"/>
            <a:ext cx="3722914" cy="4343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Blip>
                <a:blip r:embed="rId3"/>
              </a:buBlip>
            </a:pPr>
            <a:r>
              <a:rPr lang="en-IN" dirty="0">
                <a:latin typeface="Lucida Calligraphy" panose="03010101010101010101" pitchFamily="66" charset="0"/>
              </a:rPr>
              <a:t>What is Strategy ?</a:t>
            </a:r>
          </a:p>
        </p:txBody>
      </p:sp>
      <p:sp>
        <p:nvSpPr>
          <p:cNvPr id="8" name="Subtitle 2"/>
          <p:cNvSpPr txBox="1">
            <a:spLocks/>
          </p:cNvSpPr>
          <p:nvPr/>
        </p:nvSpPr>
        <p:spPr>
          <a:xfrm>
            <a:off x="1121228" y="2773884"/>
            <a:ext cx="6154782" cy="4343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Blip>
                <a:blip r:embed="rId3"/>
              </a:buBlip>
            </a:pPr>
            <a:r>
              <a:rPr lang="en-IN" dirty="0">
                <a:latin typeface="Lucida Calligraphy" panose="03010101010101010101" pitchFamily="66" charset="0"/>
              </a:rPr>
              <a:t>What is Strategy management ?</a:t>
            </a:r>
          </a:p>
        </p:txBody>
      </p:sp>
      <p:sp>
        <p:nvSpPr>
          <p:cNvPr id="9" name="Subtitle 2"/>
          <p:cNvSpPr txBox="1">
            <a:spLocks/>
          </p:cNvSpPr>
          <p:nvPr/>
        </p:nvSpPr>
        <p:spPr>
          <a:xfrm>
            <a:off x="1029788" y="3370635"/>
            <a:ext cx="5627911" cy="4343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Blip>
                <a:blip r:embed="rId3"/>
              </a:buBlip>
            </a:pPr>
            <a:r>
              <a:rPr lang="en-IN" dirty="0">
                <a:latin typeface="Lucida Calligraphy" panose="03010101010101010101" pitchFamily="66" charset="0"/>
              </a:rPr>
              <a:t>Process of creating strategy </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2" name="Title 1"/>
          <p:cNvSpPr>
            <a:spLocks noGrp="1"/>
          </p:cNvSpPr>
          <p:nvPr>
            <p:ph type="ctrTitle"/>
          </p:nvPr>
        </p:nvSpPr>
        <p:spPr>
          <a:xfrm>
            <a:off x="1318843" y="381606"/>
            <a:ext cx="5093594" cy="930299"/>
          </a:xfrm>
        </p:spPr>
        <p:txBody>
          <a:bodyPr>
            <a:normAutofit/>
          </a:bodyPr>
          <a:lstStyle/>
          <a:p>
            <a:r>
              <a:rPr lang="en-IN" dirty="0">
                <a:latin typeface="Lucida Calligraphy" panose="03010101010101010101" pitchFamily="66" charset="0"/>
              </a:rPr>
              <a:t>ur agenda</a:t>
            </a:r>
          </a:p>
        </p:txBody>
      </p:sp>
      <p:sp>
        <p:nvSpPr>
          <p:cNvPr id="17" name="Subtitle 2"/>
          <p:cNvSpPr txBox="1">
            <a:spLocks/>
          </p:cNvSpPr>
          <p:nvPr/>
        </p:nvSpPr>
        <p:spPr>
          <a:xfrm>
            <a:off x="1055914" y="3942297"/>
            <a:ext cx="2876006" cy="4343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Blip>
                <a:blip r:embed="rId3"/>
              </a:buBlip>
            </a:pPr>
            <a:r>
              <a:rPr lang="en-IN" dirty="0">
                <a:latin typeface="Lucida Calligraphy" panose="03010101010101010101" pitchFamily="66" charset="0"/>
              </a:rPr>
              <a:t>Conclusions</a:t>
            </a:r>
          </a:p>
        </p:txBody>
      </p:sp>
      <p:sp>
        <p:nvSpPr>
          <p:cNvPr id="18" name="Subtitle 2"/>
          <p:cNvSpPr txBox="1">
            <a:spLocks/>
          </p:cNvSpPr>
          <p:nvPr/>
        </p:nvSpPr>
        <p:spPr>
          <a:xfrm>
            <a:off x="989634" y="4541535"/>
            <a:ext cx="2876006" cy="4343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Blip>
                <a:blip r:embed="rId3"/>
              </a:buBlip>
            </a:pPr>
            <a:r>
              <a:rPr lang="en-IN" dirty="0">
                <a:latin typeface="Lucida Calligraphy" panose="03010101010101010101" pitchFamily="66" charset="0"/>
              </a:rPr>
              <a:t>References</a:t>
            </a:r>
          </a:p>
        </p:txBody>
      </p:sp>
    </p:spTree>
    <p:extLst>
      <p:ext uri="{BB962C8B-B14F-4D97-AF65-F5344CB8AC3E}">
        <p14:creationId xmlns:p14="http://schemas.microsoft.com/office/powerpoint/2010/main" val="3168825288"/>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par>
                          <p:cTn id="18" fill="hold">
                            <p:stCondLst>
                              <p:cond delay="1500"/>
                            </p:stCondLst>
                            <p:childTnLst>
                              <p:par>
                                <p:cTn id="19" presetID="31"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0" end="0"/>
                                            </p:txEl>
                                          </p:spTgt>
                                        </p:tgtEl>
                                      </p:cBhvr>
                                    </p:animEffect>
                                  </p:childTnLst>
                                </p:cTn>
                              </p:par>
                            </p:childTnLst>
                          </p:cTn>
                        </p:par>
                        <p:par>
                          <p:cTn id="25" fill="hold">
                            <p:stCondLst>
                              <p:cond delay="2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 by="(-#ppt_w*2)" calcmode="lin" valueType="num">
                                      <p:cBhvr rctx="PPT">
                                        <p:cTn id="28" dur="50" autoRev="1" fill="hold">
                                          <p:stCondLst>
                                            <p:cond delay="0"/>
                                          </p:stCondLst>
                                        </p:cTn>
                                        <p:tgtEl>
                                          <p:spTgt spid="7"/>
                                        </p:tgtEl>
                                        <p:attrNameLst>
                                          <p:attrName>ppt_w</p:attrName>
                                        </p:attrNameLst>
                                      </p:cBhvr>
                                    </p:anim>
                                    <p:anim by="(#ppt_w*0.50)" calcmode="lin" valueType="num">
                                      <p:cBhvr>
                                        <p:cTn id="29" dur="50" decel="50000" autoRev="1" fill="hold">
                                          <p:stCondLst>
                                            <p:cond delay="0"/>
                                          </p:stCondLst>
                                        </p:cTn>
                                        <p:tgtEl>
                                          <p:spTgt spid="7"/>
                                        </p:tgtEl>
                                        <p:attrNameLst>
                                          <p:attrName>ppt_x</p:attrName>
                                        </p:attrNameLst>
                                      </p:cBhvr>
                                    </p:anim>
                                    <p:anim from="(-#ppt_h/2)" to="(#ppt_y)" calcmode="lin" valueType="num">
                                      <p:cBhvr>
                                        <p:cTn id="30" dur="100" fill="hold">
                                          <p:stCondLst>
                                            <p:cond delay="0"/>
                                          </p:stCondLst>
                                        </p:cTn>
                                        <p:tgtEl>
                                          <p:spTgt spid="7"/>
                                        </p:tgtEl>
                                        <p:attrNameLst>
                                          <p:attrName>ppt_y</p:attrName>
                                        </p:attrNameLst>
                                      </p:cBhvr>
                                    </p:anim>
                                    <p:animRot by="21600000">
                                      <p:cBhvr>
                                        <p:cTn id="31" dur="100" fill="hold">
                                          <p:stCondLst>
                                            <p:cond delay="0"/>
                                          </p:stCondLst>
                                        </p:cTn>
                                        <p:tgtEl>
                                          <p:spTgt spid="7"/>
                                        </p:tgtEl>
                                        <p:attrNameLst>
                                          <p:attrName>r</p:attrName>
                                        </p:attrNameLst>
                                      </p:cBhvr>
                                    </p:animRot>
                                  </p:childTnLst>
                                </p:cTn>
                              </p:par>
                            </p:childTnLst>
                          </p:cTn>
                        </p:par>
                        <p:par>
                          <p:cTn id="32" fill="hold">
                            <p:stCondLst>
                              <p:cond delay="2740"/>
                            </p:stCondLst>
                            <p:childTnLst>
                              <p:par>
                                <p:cTn id="33" presetID="49" presetClass="entr" presetSubtype="0" decel="10000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par>
                          <p:cTn id="39" fill="hold">
                            <p:stCondLst>
                              <p:cond delay="3240"/>
                            </p:stCondLst>
                            <p:childTnLst>
                              <p:par>
                                <p:cTn id="40" presetID="53" presetClass="entr" presetSubtype="16"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par>
                          <p:cTn id="45" fill="hold">
                            <p:stCondLst>
                              <p:cond delay="3740"/>
                            </p:stCondLst>
                            <p:childTnLst>
                              <p:par>
                                <p:cTn id="46" presetID="5" presetClass="entr" presetSubtype="1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heckerboard(across)">
                                      <p:cBhvr>
                                        <p:cTn id="48" dur="500"/>
                                        <p:tgtEl>
                                          <p:spTgt spid="17"/>
                                        </p:tgtEl>
                                      </p:cBhvr>
                                    </p:animEffect>
                                  </p:childTnLst>
                                </p:cTn>
                              </p:par>
                            </p:childTnLst>
                          </p:cTn>
                        </p:par>
                        <p:par>
                          <p:cTn id="49" fill="hold">
                            <p:stCondLst>
                              <p:cond delay="4240"/>
                            </p:stCondLst>
                            <p:childTnLst>
                              <p:par>
                                <p:cTn id="50" presetID="22" presetClass="entr" presetSubtype="4"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P spid="2"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3" name="Rounded Rectangle 2"/>
          <p:cNvSpPr/>
          <p:nvPr/>
        </p:nvSpPr>
        <p:spPr>
          <a:xfrm>
            <a:off x="1219869" y="805431"/>
            <a:ext cx="9727808" cy="715089"/>
          </a:xfrm>
          <a:prstGeom prst="roundRect">
            <a:avLst/>
          </a:prstGeom>
          <a:solidFill>
            <a:schemeClr val="accent2"/>
          </a:solidFill>
        </p:spPr>
        <p:txBody>
          <a:bodyPr wrap="square">
            <a:spAutoFit/>
          </a:bodyPr>
          <a:lstStyle/>
          <a:p>
            <a:r>
              <a:rPr lang="en-US" dirty="0"/>
              <a:t>The Themes Dashboard populated with content looks as follows, once its  </a:t>
            </a:r>
            <a:r>
              <a:rPr lang="en-US" b="1" dirty="0"/>
              <a:t>OKR Review Cycle</a:t>
            </a:r>
            <a:r>
              <a:rPr lang="en-US" dirty="0"/>
              <a:t> has been activated</a:t>
            </a:r>
          </a:p>
        </p:txBody>
      </p:sp>
      <p:pic>
        <p:nvPicPr>
          <p:cNvPr id="12290" name="Picture 2" descr="https://po-livetrial.com/uppwisespm_dev/help/spm/lib/NewItem4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81" y="1902041"/>
            <a:ext cx="10046996" cy="46424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93567" y="530608"/>
            <a:ext cx="1014227" cy="1137731"/>
            <a:chOff x="182880" y="5472332"/>
            <a:chExt cx="984738" cy="1097280"/>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266" t="15358" r="15305" b="13254"/>
            <a:stretch/>
          </p:blipFill>
          <p:spPr>
            <a:xfrm>
              <a:off x="182880" y="5472332"/>
              <a:ext cx="984738" cy="1097280"/>
            </a:xfrm>
            <a:prstGeom prst="rect">
              <a:avLst/>
            </a:prstGeom>
          </p:spPr>
        </p:pic>
        <p:sp>
          <p:nvSpPr>
            <p:cNvPr id="11" name="TextBox 10"/>
            <p:cNvSpPr txBox="1"/>
            <p:nvPr/>
          </p:nvSpPr>
          <p:spPr>
            <a:xfrm rot="20298816">
              <a:off x="306156" y="5820134"/>
              <a:ext cx="738187" cy="369332"/>
            </a:xfrm>
            <a:prstGeom prst="rect">
              <a:avLst/>
            </a:prstGeom>
            <a:noFill/>
          </p:spPr>
          <p:txBody>
            <a:bodyPr wrap="square" rtlCol="0">
              <a:spAutoFit/>
            </a:bodyPr>
            <a:lstStyle/>
            <a:p>
              <a:r>
                <a:rPr lang="en-IN" b="1" i="1" dirty="0"/>
                <a:t>Notes</a:t>
              </a:r>
            </a:p>
          </p:txBody>
        </p:sp>
      </p:grpSp>
    </p:spTree>
    <p:extLst>
      <p:ext uri="{BB962C8B-B14F-4D97-AF65-F5344CB8AC3E}">
        <p14:creationId xmlns:p14="http://schemas.microsoft.com/office/powerpoint/2010/main" val="85830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2290"/>
                                        </p:tgtEl>
                                        <p:attrNameLst>
                                          <p:attrName>style.visibility</p:attrName>
                                        </p:attrNameLst>
                                      </p:cBhvr>
                                      <p:to>
                                        <p:strVal val="visible"/>
                                      </p:to>
                                    </p:set>
                                    <p:anim calcmode="lin" valueType="num">
                                      <p:cBhvr additive="base">
                                        <p:cTn id="15" dur="500" fill="hold"/>
                                        <p:tgtEl>
                                          <p:spTgt spid="12290"/>
                                        </p:tgtEl>
                                        <p:attrNameLst>
                                          <p:attrName>ppt_x</p:attrName>
                                        </p:attrNameLst>
                                      </p:cBhvr>
                                      <p:tavLst>
                                        <p:tav tm="0">
                                          <p:val>
                                            <p:strVal val="0-#ppt_w/2"/>
                                          </p:val>
                                        </p:tav>
                                        <p:tav tm="100000">
                                          <p:val>
                                            <p:strVal val="#ppt_x"/>
                                          </p:val>
                                        </p:tav>
                                      </p:tavLst>
                                    </p:anim>
                                    <p:anim calcmode="lin" valueType="num">
                                      <p:cBhvr additive="base">
                                        <p:cTn id="16" dur="500" fill="hold"/>
                                        <p:tgtEl>
                                          <p:spTgt spid="122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951250" y="4051521"/>
            <a:ext cx="10243619" cy="128016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For quick scheduling, while your strategy is in draft, you can use the handlebars to drag and drop an objective onto an Associated Theme in the top right of the Key Goals Dashboard, shown above.</a:t>
            </a:r>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12"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a:t>
            </a:r>
            <a:r>
              <a:rPr lang="en-IN" sz="2800" b="1" i="1" dirty="0">
                <a:solidFill>
                  <a:schemeClr val="bg1"/>
                </a:solidFill>
              </a:rPr>
              <a:t>3. Defining a Key Goal</a:t>
            </a:r>
          </a:p>
        </p:txBody>
      </p:sp>
      <p:sp>
        <p:nvSpPr>
          <p:cNvPr id="2" name="TextBox 1"/>
          <p:cNvSpPr txBox="1"/>
          <p:nvPr/>
        </p:nvSpPr>
        <p:spPr>
          <a:xfrm>
            <a:off x="444137" y="1387244"/>
            <a:ext cx="10998926" cy="646331"/>
          </a:xfrm>
          <a:prstGeom prst="rect">
            <a:avLst/>
          </a:prstGeom>
          <a:noFill/>
        </p:spPr>
        <p:txBody>
          <a:bodyPr wrap="square" rtlCol="0">
            <a:spAutoFit/>
          </a:bodyPr>
          <a:lstStyle/>
          <a:p>
            <a:r>
              <a:rPr lang="en-US" b="1" dirty="0"/>
              <a:t>In Uppwise, you have the tools at hand for defining your theme's vertical objectives as well as the key goals that connect them together horizontally.</a:t>
            </a:r>
            <a:endParaRPr lang="en-IN" dirty="0"/>
          </a:p>
        </p:txBody>
      </p:sp>
      <p:sp>
        <p:nvSpPr>
          <p:cNvPr id="5" name="Rectangle 4"/>
          <p:cNvSpPr/>
          <p:nvPr/>
        </p:nvSpPr>
        <p:spPr>
          <a:xfrm>
            <a:off x="444137" y="2215485"/>
            <a:ext cx="10750732" cy="646331"/>
          </a:xfrm>
          <a:prstGeom prst="rect">
            <a:avLst/>
          </a:prstGeom>
        </p:spPr>
        <p:txBody>
          <a:bodyPr wrap="square">
            <a:spAutoFit/>
          </a:bodyPr>
          <a:lstStyle/>
          <a:p>
            <a:pPr marL="285750" indent="-285750">
              <a:buBlip>
                <a:blip r:embed="rId3"/>
              </a:buBlip>
            </a:pPr>
            <a:r>
              <a:rPr lang="en-US" dirty="0">
                <a:solidFill>
                  <a:srgbClr val="000000"/>
                </a:solidFill>
              </a:rPr>
              <a:t>A key goal is a step in a strategy that connects elements across a strategy. </a:t>
            </a:r>
          </a:p>
          <a:p>
            <a:pPr marL="285750" indent="-285750">
              <a:buBlip>
                <a:blip r:embed="rId3"/>
              </a:buBlip>
            </a:pPr>
            <a:r>
              <a:rPr lang="en-US" dirty="0">
                <a:solidFill>
                  <a:srgbClr val="000000"/>
                </a:solidFill>
              </a:rPr>
              <a:t>While themes are </a:t>
            </a:r>
            <a:r>
              <a:rPr lang="en-US" b="1" dirty="0">
                <a:solidFill>
                  <a:srgbClr val="000000"/>
                </a:solidFill>
              </a:rPr>
              <a:t>vertical</a:t>
            </a:r>
            <a:r>
              <a:rPr lang="en-US" dirty="0">
                <a:solidFill>
                  <a:srgbClr val="000000"/>
                </a:solidFill>
              </a:rPr>
              <a:t> pillars, key goals are </a:t>
            </a:r>
            <a:r>
              <a:rPr lang="en-US" b="1" dirty="0">
                <a:solidFill>
                  <a:srgbClr val="000000"/>
                </a:solidFill>
              </a:rPr>
              <a:t>horizontal</a:t>
            </a:r>
            <a:r>
              <a:rPr lang="en-US" dirty="0">
                <a:solidFill>
                  <a:srgbClr val="000000"/>
                </a:solidFill>
              </a:rPr>
              <a:t> elements that connect across a strategy.</a:t>
            </a:r>
          </a:p>
        </p:txBody>
      </p:sp>
      <p:sp>
        <p:nvSpPr>
          <p:cNvPr id="6" name="Rectangle 5"/>
          <p:cNvSpPr/>
          <p:nvPr/>
        </p:nvSpPr>
        <p:spPr>
          <a:xfrm>
            <a:off x="444137" y="3116419"/>
            <a:ext cx="4685898" cy="369332"/>
          </a:xfrm>
          <a:prstGeom prst="rect">
            <a:avLst/>
          </a:prstGeom>
        </p:spPr>
        <p:txBody>
          <a:bodyPr wrap="none">
            <a:spAutoFit/>
          </a:bodyPr>
          <a:lstStyle/>
          <a:p>
            <a:r>
              <a:rPr lang="en-US" b="1" dirty="0">
                <a:solidFill>
                  <a:srgbClr val="000000"/>
                </a:solidFill>
              </a:rPr>
              <a:t>Follow the all steps of defining strategy themes</a:t>
            </a:r>
          </a:p>
        </p:txBody>
      </p:sp>
      <p:grpSp>
        <p:nvGrpSpPr>
          <p:cNvPr id="13" name="Group 12"/>
          <p:cNvGrpSpPr/>
          <p:nvPr/>
        </p:nvGrpSpPr>
        <p:grpSpPr>
          <a:xfrm>
            <a:off x="444137" y="3817819"/>
            <a:ext cx="1014227" cy="1137731"/>
            <a:chOff x="182880" y="5472332"/>
            <a:chExt cx="984738" cy="1097280"/>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3266" t="15358" r="15305" b="13254"/>
            <a:stretch/>
          </p:blipFill>
          <p:spPr>
            <a:xfrm>
              <a:off x="182880" y="5472332"/>
              <a:ext cx="984738" cy="1097280"/>
            </a:xfrm>
            <a:prstGeom prst="rect">
              <a:avLst/>
            </a:prstGeom>
          </p:spPr>
        </p:pic>
        <p:sp>
          <p:nvSpPr>
            <p:cNvPr id="15" name="TextBox 14"/>
            <p:cNvSpPr txBox="1"/>
            <p:nvPr/>
          </p:nvSpPr>
          <p:spPr>
            <a:xfrm rot="20298816">
              <a:off x="306156" y="5820134"/>
              <a:ext cx="738187" cy="369332"/>
            </a:xfrm>
            <a:prstGeom prst="rect">
              <a:avLst/>
            </a:prstGeom>
            <a:noFill/>
          </p:spPr>
          <p:txBody>
            <a:bodyPr wrap="square" rtlCol="0">
              <a:spAutoFit/>
            </a:bodyPr>
            <a:lstStyle/>
            <a:p>
              <a:r>
                <a:rPr lang="en-IN" b="1" i="1" dirty="0"/>
                <a:t>Notes</a:t>
              </a:r>
            </a:p>
          </p:txBody>
        </p:sp>
      </p:grpSp>
    </p:spTree>
    <p:extLst>
      <p:ext uri="{BB962C8B-B14F-4D97-AF65-F5344CB8AC3E}">
        <p14:creationId xmlns:p14="http://schemas.microsoft.com/office/powerpoint/2010/main" val="344367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9"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0-#ppt_h/2"/>
                                          </p:val>
                                        </p:tav>
                                        <p:tav tm="100000">
                                          <p:val>
                                            <p:strVal val="#ppt_y"/>
                                          </p:val>
                                        </p:tav>
                                      </p:tavLst>
                                    </p:anim>
                                  </p:childTnLst>
                                </p:cTn>
                              </p:par>
                              <p:par>
                                <p:cTn id="28" presetID="2" presetClass="entr" presetSubtype="9"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0-#ppt_w/2"/>
                                          </p:val>
                                        </p:tav>
                                        <p:tav tm="100000">
                                          <p:val>
                                            <p:strVal val="#ppt_x"/>
                                          </p:val>
                                        </p:tav>
                                      </p:tavLst>
                                    </p:anim>
                                    <p:anim calcmode="lin" valueType="num">
                                      <p:cBhvr additive="base">
                                        <p:cTn id="31"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2"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446" y="3148162"/>
            <a:ext cx="7319554" cy="3709837"/>
          </a:xfrm>
          <a:prstGeom prst="rect">
            <a:avLst/>
          </a:prstGeom>
          <a:effectLst>
            <a:outerShdw dist="50800" dir="5400000" algn="ctr" rotWithShape="0">
              <a:srgbClr val="000000">
                <a:alpha val="43137"/>
              </a:srgbClr>
            </a:outerShdw>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12"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a:t>
            </a:r>
            <a:r>
              <a:rPr lang="en-IN" sz="2800" b="1" i="1" dirty="0">
                <a:solidFill>
                  <a:schemeClr val="bg1"/>
                </a:solidFill>
              </a:rPr>
              <a:t>4. Defining a Strategic budget</a:t>
            </a:r>
          </a:p>
        </p:txBody>
      </p:sp>
      <p:sp>
        <p:nvSpPr>
          <p:cNvPr id="3" name="Rectangle 2"/>
          <p:cNvSpPr/>
          <p:nvPr/>
        </p:nvSpPr>
        <p:spPr>
          <a:xfrm>
            <a:off x="532222" y="4079750"/>
            <a:ext cx="6195148" cy="923330"/>
          </a:xfrm>
          <a:prstGeom prst="rect">
            <a:avLst/>
          </a:prstGeom>
        </p:spPr>
        <p:txBody>
          <a:bodyPr wrap="square">
            <a:spAutoFit/>
          </a:bodyPr>
          <a:lstStyle/>
          <a:p>
            <a:r>
              <a:rPr lang="en-US" dirty="0">
                <a:solidFill>
                  <a:srgbClr val="000000"/>
                </a:solidFill>
              </a:rPr>
              <a:t>Each value stream has its own value proposition and the total benefit associated with it through the calculation of all the initiatives reflected in the value stream.</a:t>
            </a:r>
          </a:p>
        </p:txBody>
      </p:sp>
      <p:sp>
        <p:nvSpPr>
          <p:cNvPr id="7" name="Rectangle 6"/>
          <p:cNvSpPr/>
          <p:nvPr/>
        </p:nvSpPr>
        <p:spPr>
          <a:xfrm>
            <a:off x="826136" y="3056461"/>
            <a:ext cx="9369420" cy="646331"/>
          </a:xfrm>
          <a:prstGeom prst="rect">
            <a:avLst/>
          </a:prstGeom>
        </p:spPr>
        <p:txBody>
          <a:bodyPr wrap="square">
            <a:spAutoFit/>
          </a:bodyPr>
          <a:lstStyle/>
          <a:p>
            <a:pPr marL="285750" indent="-285750">
              <a:buBlip>
                <a:blip r:embed="rId4"/>
              </a:buBlip>
            </a:pPr>
            <a:r>
              <a:rPr lang="en-US" dirty="0">
                <a:solidFill>
                  <a:srgbClr val="000000"/>
                </a:solidFill>
              </a:rPr>
              <a:t>entering the total funding amount to serve as the basis for your value streams</a:t>
            </a:r>
          </a:p>
          <a:p>
            <a:pPr marL="285750" indent="-285750">
              <a:buBlip>
                <a:blip r:embed="rId4"/>
              </a:buBlip>
            </a:pPr>
            <a:r>
              <a:rPr lang="en-US" dirty="0">
                <a:solidFill>
                  <a:srgbClr val="000000"/>
                </a:solidFill>
              </a:rPr>
              <a:t>mapping your investment over the reference period to your value streams and portfolios</a:t>
            </a:r>
          </a:p>
        </p:txBody>
      </p:sp>
      <p:sp>
        <p:nvSpPr>
          <p:cNvPr id="8" name="Rectangle 7"/>
          <p:cNvSpPr/>
          <p:nvPr/>
        </p:nvSpPr>
        <p:spPr>
          <a:xfrm>
            <a:off x="532222" y="2548314"/>
            <a:ext cx="9565363" cy="369332"/>
          </a:xfrm>
          <a:prstGeom prst="rect">
            <a:avLst/>
          </a:prstGeom>
        </p:spPr>
        <p:txBody>
          <a:bodyPr wrap="square">
            <a:spAutoFit/>
          </a:bodyPr>
          <a:lstStyle/>
          <a:p>
            <a:r>
              <a:rPr lang="en-US" dirty="0">
                <a:solidFill>
                  <a:srgbClr val="000000"/>
                </a:solidFill>
              </a:rPr>
              <a:t>When you have </a:t>
            </a:r>
            <a:r>
              <a:rPr lang="en-US" b="1" dirty="0"/>
              <a:t>defined your strategic themes</a:t>
            </a:r>
            <a:r>
              <a:rPr lang="en-US" dirty="0">
                <a:solidFill>
                  <a:srgbClr val="000000"/>
                </a:solidFill>
              </a:rPr>
              <a:t>, you create a strategic budget as described below, by:</a:t>
            </a:r>
          </a:p>
        </p:txBody>
      </p:sp>
      <p:sp>
        <p:nvSpPr>
          <p:cNvPr id="10" name="Rectangle 9"/>
          <p:cNvSpPr/>
          <p:nvPr/>
        </p:nvSpPr>
        <p:spPr>
          <a:xfrm>
            <a:off x="532222" y="1324017"/>
            <a:ext cx="10907487" cy="646331"/>
          </a:xfrm>
          <a:prstGeom prst="rect">
            <a:avLst/>
          </a:prstGeom>
        </p:spPr>
        <p:txBody>
          <a:bodyPr wrap="square">
            <a:spAutoFit/>
          </a:bodyPr>
          <a:lstStyle/>
          <a:p>
            <a:r>
              <a:rPr lang="en-US" b="1" dirty="0">
                <a:solidFill>
                  <a:srgbClr val="000000"/>
                </a:solidFill>
              </a:rPr>
              <a:t>In Uppwise, a strategic budget is made up of value streams defining end to end services or products provided to the business in order to realize benefits, such as revenue.</a:t>
            </a:r>
            <a:endParaRPr lang="en-IN" dirty="0"/>
          </a:p>
        </p:txBody>
      </p:sp>
      <p:sp>
        <p:nvSpPr>
          <p:cNvPr id="17" name="Rectangle 16"/>
          <p:cNvSpPr/>
          <p:nvPr/>
        </p:nvSpPr>
        <p:spPr>
          <a:xfrm>
            <a:off x="532222" y="2069057"/>
            <a:ext cx="897040" cy="30777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IN" sz="1400" b="1" dirty="0">
                <a:solidFill>
                  <a:schemeClr val="bg1"/>
                </a:solidFill>
              </a:rPr>
              <a:t>Overview</a:t>
            </a:r>
            <a:endParaRPr lang="en-IN" sz="1400" b="1" i="0" dirty="0">
              <a:solidFill>
                <a:schemeClr val="bg1"/>
              </a:solidFill>
              <a:effectLst/>
            </a:endParaRPr>
          </a:p>
        </p:txBody>
      </p:sp>
    </p:spTree>
    <p:extLst>
      <p:ext uri="{BB962C8B-B14F-4D97-AF65-F5344CB8AC3E}">
        <p14:creationId xmlns:p14="http://schemas.microsoft.com/office/powerpoint/2010/main" val="10832912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7" grpId="0"/>
      <p:bldP spid="8" grpId="0"/>
      <p:bldP spid="10"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9" name="Rectangle 8"/>
          <p:cNvSpPr/>
          <p:nvPr/>
        </p:nvSpPr>
        <p:spPr>
          <a:xfrm>
            <a:off x="440781" y="671674"/>
            <a:ext cx="11354979" cy="369332"/>
          </a:xfrm>
          <a:prstGeom prst="rect">
            <a:avLst/>
          </a:prstGeom>
        </p:spPr>
        <p:txBody>
          <a:bodyPr wrap="square">
            <a:spAutoFit/>
          </a:bodyPr>
          <a:lstStyle/>
          <a:p>
            <a:r>
              <a:rPr lang="en-US" dirty="0">
                <a:solidFill>
                  <a:srgbClr val="000000"/>
                </a:solidFill>
              </a:rPr>
              <a:t>Follow the steps below to define a strategic budget by creating value streams and assigning value streams to portfolios.</a:t>
            </a:r>
          </a:p>
        </p:txBody>
      </p:sp>
      <p:sp>
        <p:nvSpPr>
          <p:cNvPr id="2" name="Rectangle 1"/>
          <p:cNvSpPr/>
          <p:nvPr/>
        </p:nvSpPr>
        <p:spPr>
          <a:xfrm>
            <a:off x="440781" y="1101157"/>
            <a:ext cx="1320361" cy="30777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IN" sz="1400" b="1" dirty="0">
                <a:solidFill>
                  <a:schemeClr val="bg1"/>
                </a:solidFill>
              </a:rPr>
              <a:t>Getting Started</a:t>
            </a:r>
            <a:endParaRPr lang="en-IN" sz="1400" b="1" i="0" dirty="0">
              <a:solidFill>
                <a:schemeClr val="bg1"/>
              </a:solidFill>
              <a:effectLst/>
            </a:endParaRPr>
          </a:p>
        </p:txBody>
      </p:sp>
      <p:sp>
        <p:nvSpPr>
          <p:cNvPr id="5" name="Rectangle 4"/>
          <p:cNvSpPr/>
          <p:nvPr/>
        </p:nvSpPr>
        <p:spPr>
          <a:xfrm>
            <a:off x="1950720" y="1101157"/>
            <a:ext cx="9244149" cy="646331"/>
          </a:xfrm>
          <a:prstGeom prst="rect">
            <a:avLst/>
          </a:prstGeom>
        </p:spPr>
        <p:txBody>
          <a:bodyPr wrap="square">
            <a:spAutoFit/>
          </a:bodyPr>
          <a:lstStyle/>
          <a:p>
            <a:r>
              <a:rPr lang="en-US" dirty="0">
                <a:solidFill>
                  <a:srgbClr val="000000"/>
                </a:solidFill>
              </a:rPr>
              <a:t>1. In the main navigation bar, click Funding, as shown below.</a:t>
            </a:r>
            <a:br>
              <a:rPr lang="en-US" dirty="0"/>
            </a:br>
            <a:r>
              <a:rPr lang="en-US" dirty="0">
                <a:solidFill>
                  <a:srgbClr val="000000"/>
                </a:solidFill>
              </a:rPr>
              <a:t>When no funding has been defined, the Funding Dashboard opens and looks as shown below.</a:t>
            </a:r>
            <a:endParaRPr lang="en-IN" dirty="0"/>
          </a:p>
        </p:txBody>
      </p:sp>
      <p:pic>
        <p:nvPicPr>
          <p:cNvPr id="13314" name="Picture 2" descr="https://po-livetrial.com/uppwisespm_dev/help/spm/lib/NewItem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735" y="1935531"/>
            <a:ext cx="8843555" cy="447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1451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3314"/>
                                        </p:tgtEl>
                                        <p:attrNameLst>
                                          <p:attrName>style.visibility</p:attrName>
                                        </p:attrNameLst>
                                      </p:cBhvr>
                                      <p:to>
                                        <p:strVal val="visible"/>
                                      </p:to>
                                    </p:set>
                                    <p:anim calcmode="lin" valueType="num">
                                      <p:cBhvr additive="base">
                                        <p:cTn id="19" dur="500" fill="hold"/>
                                        <p:tgtEl>
                                          <p:spTgt spid="13314"/>
                                        </p:tgtEl>
                                        <p:attrNameLst>
                                          <p:attrName>ppt_x</p:attrName>
                                        </p:attrNameLst>
                                      </p:cBhvr>
                                      <p:tavLst>
                                        <p:tav tm="0">
                                          <p:val>
                                            <p:strVal val="1+#ppt_w/2"/>
                                          </p:val>
                                        </p:tav>
                                        <p:tav tm="100000">
                                          <p:val>
                                            <p:strVal val="#ppt_x"/>
                                          </p:val>
                                        </p:tav>
                                      </p:tavLst>
                                    </p:anim>
                                    <p:anim calcmode="lin" valueType="num">
                                      <p:cBhvr additive="base">
                                        <p:cTn id="20"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Rectangle 2"/>
          <p:cNvSpPr/>
          <p:nvPr/>
        </p:nvSpPr>
        <p:spPr>
          <a:xfrm>
            <a:off x="396240" y="466263"/>
            <a:ext cx="5860869" cy="646331"/>
          </a:xfrm>
          <a:prstGeom prst="rect">
            <a:avLst/>
          </a:prstGeom>
        </p:spPr>
        <p:txBody>
          <a:bodyPr wrap="square">
            <a:spAutoFit/>
          </a:bodyPr>
          <a:lstStyle/>
          <a:p>
            <a:r>
              <a:rPr lang="en-US" dirty="0">
                <a:solidFill>
                  <a:srgbClr val="000000"/>
                </a:solidFill>
              </a:rPr>
              <a:t>2. Click the plus icon to begin creating a new value stream.</a:t>
            </a:r>
            <a:br>
              <a:rPr lang="en-US" dirty="0"/>
            </a:br>
            <a:r>
              <a:rPr lang="en-US" dirty="0"/>
              <a:t>      </a:t>
            </a:r>
            <a:r>
              <a:rPr lang="en-US" dirty="0">
                <a:solidFill>
                  <a:srgbClr val="000000"/>
                </a:solidFill>
              </a:rPr>
              <a:t>The Value Stream Form opens, as shown below.</a:t>
            </a:r>
            <a:endParaRPr lang="en-IN" dirty="0"/>
          </a:p>
        </p:txBody>
      </p:sp>
      <p:pic>
        <p:nvPicPr>
          <p:cNvPr id="16386" name="Picture 2" descr="https://po-livetrial.com/uppwisespm_dev/help/spm/lib/NewItem4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57" y="1359645"/>
            <a:ext cx="7432767" cy="49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839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animEffect transition="in" filter="wipe(left)">
                                      <p:cBhvr>
                                        <p:cTn id="1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435016" y="488389"/>
            <a:ext cx="3090461" cy="338554"/>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sz="1600" b="1" dirty="0">
                <a:solidFill>
                  <a:schemeClr val="bg1"/>
                </a:solidFill>
              </a:rPr>
              <a:t>Allocate Funding to Value Streams</a:t>
            </a:r>
            <a:endParaRPr lang="en-US" sz="1600" b="1" dirty="0">
              <a:solidFill>
                <a:schemeClr val="bg1"/>
              </a:solidFill>
              <a:effectLst/>
            </a:endParaRPr>
          </a:p>
        </p:txBody>
      </p:sp>
      <p:sp>
        <p:nvSpPr>
          <p:cNvPr id="5" name="Rectangle 4"/>
          <p:cNvSpPr/>
          <p:nvPr/>
        </p:nvSpPr>
        <p:spPr>
          <a:xfrm>
            <a:off x="435016" y="960847"/>
            <a:ext cx="10851293" cy="646331"/>
          </a:xfrm>
          <a:prstGeom prst="rect">
            <a:avLst/>
          </a:prstGeom>
        </p:spPr>
        <p:txBody>
          <a:bodyPr wrap="square">
            <a:spAutoFit/>
          </a:bodyPr>
          <a:lstStyle/>
          <a:p>
            <a:r>
              <a:rPr lang="en-US" dirty="0">
                <a:solidFill>
                  <a:srgbClr val="000000"/>
                </a:solidFill>
              </a:rPr>
              <a:t>Once you have created more than one value stream, enter your total funding, which is set to 10,000 below, click Save, and you will be ready to divide the allocated funding over your value streams.</a:t>
            </a:r>
            <a:endParaRPr lang="en-IN" dirty="0"/>
          </a:p>
        </p:txBody>
      </p:sp>
      <p:pic>
        <p:nvPicPr>
          <p:cNvPr id="17410" name="Picture 2" descr="https://po-livetrial.com/uppwisespm_dev/help/spm/lib/NewItem4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16" y="1741082"/>
            <a:ext cx="11130099" cy="20733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35015" y="3990480"/>
            <a:ext cx="11130099" cy="369332"/>
          </a:xfrm>
          <a:prstGeom prst="rect">
            <a:avLst/>
          </a:prstGeom>
        </p:spPr>
        <p:txBody>
          <a:bodyPr wrap="square" lIns="91440" tIns="45720" rIns="91440" bIns="45720" anchor="t">
            <a:spAutoFit/>
          </a:bodyPr>
          <a:lstStyle/>
          <a:p>
            <a:r>
              <a:rPr lang="en-US" dirty="0">
                <a:solidFill>
                  <a:srgbClr val="000000"/>
                </a:solidFill>
              </a:rPr>
              <a:t>Click the 3dot icon in the top right to specify whether the yearly or quarterly view should be shown.</a:t>
            </a:r>
            <a:endParaRPr lang="en-IN" dirty="0"/>
          </a:p>
        </p:txBody>
      </p:sp>
      <p:pic>
        <p:nvPicPr>
          <p:cNvPr id="17412" name="Picture 4" descr="https://po-livetrial.com/uppwisespm_dev/help/spm/lib/NewItem47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15" y="4535826"/>
            <a:ext cx="2727602" cy="1929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944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17410"/>
                                        </p:tgtEl>
                                        <p:attrNameLst>
                                          <p:attrName>style.visibility</p:attrName>
                                        </p:attrNameLst>
                                      </p:cBhvr>
                                      <p:to>
                                        <p:strVal val="visible"/>
                                      </p:to>
                                    </p:set>
                                    <p:anim calcmode="lin" valueType="num">
                                      <p:cBhvr>
                                        <p:cTn id="19" dur="1000" fill="hold"/>
                                        <p:tgtEl>
                                          <p:spTgt spid="17410"/>
                                        </p:tgtEl>
                                        <p:attrNameLst>
                                          <p:attrName>ppt_w</p:attrName>
                                        </p:attrNameLst>
                                      </p:cBhvr>
                                      <p:tavLst>
                                        <p:tav tm="0">
                                          <p:val>
                                            <p:fltVal val="0"/>
                                          </p:val>
                                        </p:tav>
                                        <p:tav tm="100000">
                                          <p:val>
                                            <p:strVal val="#ppt_w"/>
                                          </p:val>
                                        </p:tav>
                                      </p:tavLst>
                                    </p:anim>
                                    <p:anim calcmode="lin" valueType="num">
                                      <p:cBhvr>
                                        <p:cTn id="20" dur="1000" fill="hold"/>
                                        <p:tgtEl>
                                          <p:spTgt spid="17410"/>
                                        </p:tgtEl>
                                        <p:attrNameLst>
                                          <p:attrName>ppt_h</p:attrName>
                                        </p:attrNameLst>
                                      </p:cBhvr>
                                      <p:tavLst>
                                        <p:tav tm="0">
                                          <p:val>
                                            <p:fltVal val="0"/>
                                          </p:val>
                                        </p:tav>
                                        <p:tav tm="100000">
                                          <p:val>
                                            <p:strVal val="#ppt_h"/>
                                          </p:val>
                                        </p:tav>
                                      </p:tavLst>
                                    </p:anim>
                                    <p:anim calcmode="lin" valueType="num">
                                      <p:cBhvr>
                                        <p:cTn id="21" dur="1000" fill="hold"/>
                                        <p:tgtEl>
                                          <p:spTgt spid="17410"/>
                                        </p:tgtEl>
                                        <p:attrNameLst>
                                          <p:attrName>style.rotation</p:attrName>
                                        </p:attrNameLst>
                                      </p:cBhvr>
                                      <p:tavLst>
                                        <p:tav tm="0">
                                          <p:val>
                                            <p:fltVal val="90"/>
                                          </p:val>
                                        </p:tav>
                                        <p:tav tm="100000">
                                          <p:val>
                                            <p:fltVal val="0"/>
                                          </p:val>
                                        </p:tav>
                                      </p:tavLst>
                                    </p:anim>
                                    <p:animEffect transition="in" filter="fade">
                                      <p:cBhvr>
                                        <p:cTn id="22" dur="1000"/>
                                        <p:tgtEl>
                                          <p:spTgt spid="174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0"/>
                                  </p:stCondLst>
                                  <p:childTnLst>
                                    <p:set>
                                      <p:cBhvr>
                                        <p:cTn id="30" dur="1" fill="hold">
                                          <p:stCondLst>
                                            <p:cond delay="0"/>
                                          </p:stCondLst>
                                        </p:cTn>
                                        <p:tgtEl>
                                          <p:spTgt spid="17412"/>
                                        </p:tgtEl>
                                        <p:attrNameLst>
                                          <p:attrName>style.visibility</p:attrName>
                                        </p:attrNameLst>
                                      </p:cBhvr>
                                      <p:to>
                                        <p:strVal val="visible"/>
                                      </p:to>
                                    </p:set>
                                    <p:anim calcmode="lin" valueType="num">
                                      <p:cBhvr>
                                        <p:cTn id="31" dur="1000" fill="hold"/>
                                        <p:tgtEl>
                                          <p:spTgt spid="17412"/>
                                        </p:tgtEl>
                                        <p:attrNameLst>
                                          <p:attrName>ppt_w</p:attrName>
                                        </p:attrNameLst>
                                      </p:cBhvr>
                                      <p:tavLst>
                                        <p:tav tm="0">
                                          <p:val>
                                            <p:fltVal val="0"/>
                                          </p:val>
                                        </p:tav>
                                        <p:tav tm="100000">
                                          <p:val>
                                            <p:strVal val="#ppt_w"/>
                                          </p:val>
                                        </p:tav>
                                      </p:tavLst>
                                    </p:anim>
                                    <p:anim calcmode="lin" valueType="num">
                                      <p:cBhvr>
                                        <p:cTn id="32" dur="1000" fill="hold"/>
                                        <p:tgtEl>
                                          <p:spTgt spid="17412"/>
                                        </p:tgtEl>
                                        <p:attrNameLst>
                                          <p:attrName>ppt_h</p:attrName>
                                        </p:attrNameLst>
                                      </p:cBhvr>
                                      <p:tavLst>
                                        <p:tav tm="0">
                                          <p:val>
                                            <p:fltVal val="0"/>
                                          </p:val>
                                        </p:tav>
                                        <p:tav tm="100000">
                                          <p:val>
                                            <p:strVal val="#ppt_h"/>
                                          </p:val>
                                        </p:tav>
                                      </p:tavLst>
                                    </p:anim>
                                    <p:anim calcmode="lin" valueType="num">
                                      <p:cBhvr>
                                        <p:cTn id="33" dur="1000" fill="hold"/>
                                        <p:tgtEl>
                                          <p:spTgt spid="17412"/>
                                        </p:tgtEl>
                                        <p:attrNameLst>
                                          <p:attrName>style.rotation</p:attrName>
                                        </p:attrNameLst>
                                      </p:cBhvr>
                                      <p:tavLst>
                                        <p:tav tm="0">
                                          <p:val>
                                            <p:fltVal val="90"/>
                                          </p:val>
                                        </p:tav>
                                        <p:tav tm="100000">
                                          <p:val>
                                            <p:fltVal val="0"/>
                                          </p:val>
                                        </p:tav>
                                      </p:tavLst>
                                    </p:anim>
                                    <p:animEffect transition="in" filter="fade">
                                      <p:cBhvr>
                                        <p:cTn id="34" dur="10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Rectangle 2"/>
          <p:cNvSpPr/>
          <p:nvPr/>
        </p:nvSpPr>
        <p:spPr>
          <a:xfrm>
            <a:off x="343988" y="466263"/>
            <a:ext cx="10537371" cy="369332"/>
          </a:xfrm>
          <a:prstGeom prst="rect">
            <a:avLst/>
          </a:prstGeom>
        </p:spPr>
        <p:txBody>
          <a:bodyPr wrap="square">
            <a:spAutoFit/>
          </a:bodyPr>
          <a:lstStyle/>
          <a:p>
            <a:r>
              <a:rPr lang="en-US" dirty="0">
                <a:solidFill>
                  <a:srgbClr val="000000"/>
                </a:solidFill>
              </a:rPr>
              <a:t>When displayed as Quarterly View, the Funding area is displayed as follows:</a:t>
            </a:r>
            <a:endParaRPr lang="en-IN" dirty="0"/>
          </a:p>
        </p:txBody>
      </p:sp>
      <p:pic>
        <p:nvPicPr>
          <p:cNvPr id="18434" name="Picture 2" descr="https://po-livetrial.com/uppwisespm_dev/help/spm/lib/NewItem47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37" y="835596"/>
            <a:ext cx="10946760" cy="17769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4899" y="2619733"/>
            <a:ext cx="11030409" cy="369332"/>
          </a:xfrm>
          <a:prstGeom prst="rect">
            <a:avLst/>
          </a:prstGeom>
        </p:spPr>
        <p:txBody>
          <a:bodyPr wrap="square">
            <a:spAutoFit/>
          </a:bodyPr>
          <a:lstStyle/>
          <a:p>
            <a:r>
              <a:rPr lang="en-US" dirty="0">
                <a:solidFill>
                  <a:srgbClr val="000000"/>
                </a:solidFill>
              </a:rPr>
              <a:t>Use the percentage column to allocate the percentage of the total funding to each value stream.</a:t>
            </a:r>
            <a:endParaRPr lang="en-IN" dirty="0"/>
          </a:p>
        </p:txBody>
      </p:sp>
      <p:pic>
        <p:nvPicPr>
          <p:cNvPr id="18436" name="Picture 4" descr="https://po-livetrial.com/uppwisespm_dev/help/spm/lib/NewItem47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37" y="4115384"/>
            <a:ext cx="11030409" cy="15241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64900" y="5657871"/>
            <a:ext cx="11072233" cy="646331"/>
          </a:xfrm>
          <a:prstGeom prst="rect">
            <a:avLst/>
          </a:prstGeom>
        </p:spPr>
        <p:txBody>
          <a:bodyPr wrap="square">
            <a:spAutoFit/>
          </a:bodyPr>
          <a:lstStyle/>
          <a:p>
            <a:r>
              <a:rPr lang="en-US" dirty="0">
                <a:solidFill>
                  <a:srgbClr val="000000"/>
                </a:solidFill>
              </a:rPr>
              <a:t>Alternatively, enter the amounts directly, in the Allocated column, and Uppwise will calculate and update the percentage column for you.</a:t>
            </a:r>
            <a:endParaRPr lang="en-IN" dirty="0"/>
          </a:p>
        </p:txBody>
      </p:sp>
      <p:sp>
        <p:nvSpPr>
          <p:cNvPr id="9" name="Rectangle 8"/>
          <p:cNvSpPr/>
          <p:nvPr/>
        </p:nvSpPr>
        <p:spPr>
          <a:xfrm>
            <a:off x="364899" y="3424570"/>
            <a:ext cx="10946760" cy="646331"/>
          </a:xfrm>
          <a:prstGeom prst="rect">
            <a:avLst/>
          </a:prstGeom>
        </p:spPr>
        <p:txBody>
          <a:bodyPr wrap="square">
            <a:spAutoFit/>
          </a:bodyPr>
          <a:lstStyle/>
          <a:p>
            <a:r>
              <a:rPr lang="en-US" dirty="0">
                <a:solidFill>
                  <a:srgbClr val="000000"/>
                </a:solidFill>
              </a:rPr>
              <a:t>You can then further fine-tune the allocation by adapting the allocated funding per time period. For example, in the 2022/Q2 and 2022/Q3 columns below, change the allocated budget as needed.</a:t>
            </a:r>
            <a:endParaRPr lang="en-IN" dirty="0"/>
          </a:p>
        </p:txBody>
      </p:sp>
      <p:sp>
        <p:nvSpPr>
          <p:cNvPr id="10" name="Rectangle 9"/>
          <p:cNvSpPr/>
          <p:nvPr/>
        </p:nvSpPr>
        <p:spPr>
          <a:xfrm>
            <a:off x="364899" y="3036915"/>
            <a:ext cx="10967671" cy="369332"/>
          </a:xfrm>
          <a:prstGeom prst="rect">
            <a:avLst/>
          </a:prstGeom>
        </p:spPr>
        <p:txBody>
          <a:bodyPr wrap="square">
            <a:spAutoFit/>
          </a:bodyPr>
          <a:lstStyle/>
          <a:p>
            <a:r>
              <a:rPr lang="en-US" b="1" dirty="0">
                <a:solidFill>
                  <a:srgbClr val="000000"/>
                </a:solidFill>
              </a:rPr>
              <a:t>Uppwise will calculate the applicable amounts for you based on the duration of the strategy, as shown below.</a:t>
            </a:r>
            <a:endParaRPr lang="en-IN" dirty="0"/>
          </a:p>
        </p:txBody>
      </p:sp>
    </p:spTree>
    <p:extLst>
      <p:ext uri="{BB962C8B-B14F-4D97-AF65-F5344CB8AC3E}">
        <p14:creationId xmlns:p14="http://schemas.microsoft.com/office/powerpoint/2010/main" val="7764618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18434"/>
                                        </p:tgtEl>
                                        <p:attrNameLst>
                                          <p:attrName>style.visibility</p:attrName>
                                        </p:attrNameLst>
                                      </p:cBhvr>
                                      <p:to>
                                        <p:strVal val="visible"/>
                                      </p:to>
                                    </p:set>
                                    <p:anim calcmode="lin" valueType="num">
                                      <p:cBhvr>
                                        <p:cTn id="13" dur="1000" fill="hold"/>
                                        <p:tgtEl>
                                          <p:spTgt spid="18434"/>
                                        </p:tgtEl>
                                        <p:attrNameLst>
                                          <p:attrName>ppt_w</p:attrName>
                                        </p:attrNameLst>
                                      </p:cBhvr>
                                      <p:tavLst>
                                        <p:tav tm="0">
                                          <p:val>
                                            <p:fltVal val="0"/>
                                          </p:val>
                                        </p:tav>
                                        <p:tav tm="100000">
                                          <p:val>
                                            <p:strVal val="#ppt_w"/>
                                          </p:val>
                                        </p:tav>
                                      </p:tavLst>
                                    </p:anim>
                                    <p:anim calcmode="lin" valueType="num">
                                      <p:cBhvr>
                                        <p:cTn id="14" dur="1000" fill="hold"/>
                                        <p:tgtEl>
                                          <p:spTgt spid="18434"/>
                                        </p:tgtEl>
                                        <p:attrNameLst>
                                          <p:attrName>ppt_h</p:attrName>
                                        </p:attrNameLst>
                                      </p:cBhvr>
                                      <p:tavLst>
                                        <p:tav tm="0">
                                          <p:val>
                                            <p:fltVal val="0"/>
                                          </p:val>
                                        </p:tav>
                                        <p:tav tm="100000">
                                          <p:val>
                                            <p:strVal val="#ppt_h"/>
                                          </p:val>
                                        </p:tav>
                                      </p:tavLst>
                                    </p:anim>
                                    <p:anim calcmode="lin" valueType="num">
                                      <p:cBhvr>
                                        <p:cTn id="15" dur="1000" fill="hold"/>
                                        <p:tgtEl>
                                          <p:spTgt spid="18434"/>
                                        </p:tgtEl>
                                        <p:attrNameLst>
                                          <p:attrName>style.rotation</p:attrName>
                                        </p:attrNameLst>
                                      </p:cBhvr>
                                      <p:tavLst>
                                        <p:tav tm="0">
                                          <p:val>
                                            <p:fltVal val="90"/>
                                          </p:val>
                                        </p:tav>
                                        <p:tav tm="100000">
                                          <p:val>
                                            <p:fltVal val="0"/>
                                          </p:val>
                                        </p:tav>
                                      </p:tavLst>
                                    </p:anim>
                                    <p:animEffect transition="in" filter="fade">
                                      <p:cBhvr>
                                        <p:cTn id="16" dur="1000"/>
                                        <p:tgtEl>
                                          <p:spTgt spid="1843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nodeType="withEffect">
                                  <p:stCondLst>
                                    <p:cond delay="0"/>
                                  </p:stCondLst>
                                  <p:childTnLst>
                                    <p:set>
                                      <p:cBhvr>
                                        <p:cTn id="36" dur="1" fill="hold">
                                          <p:stCondLst>
                                            <p:cond delay="0"/>
                                          </p:stCondLst>
                                        </p:cTn>
                                        <p:tgtEl>
                                          <p:spTgt spid="18436"/>
                                        </p:tgtEl>
                                        <p:attrNameLst>
                                          <p:attrName>style.visibility</p:attrName>
                                        </p:attrNameLst>
                                      </p:cBhvr>
                                      <p:to>
                                        <p:strVal val="visible"/>
                                      </p:to>
                                    </p:set>
                                    <p:anim calcmode="lin" valueType="num">
                                      <p:cBhvr>
                                        <p:cTn id="37" dur="1000" fill="hold"/>
                                        <p:tgtEl>
                                          <p:spTgt spid="18436"/>
                                        </p:tgtEl>
                                        <p:attrNameLst>
                                          <p:attrName>ppt_w</p:attrName>
                                        </p:attrNameLst>
                                      </p:cBhvr>
                                      <p:tavLst>
                                        <p:tav tm="0">
                                          <p:val>
                                            <p:fltVal val="0"/>
                                          </p:val>
                                        </p:tav>
                                        <p:tav tm="100000">
                                          <p:val>
                                            <p:strVal val="#ppt_w"/>
                                          </p:val>
                                        </p:tav>
                                      </p:tavLst>
                                    </p:anim>
                                    <p:anim calcmode="lin" valueType="num">
                                      <p:cBhvr>
                                        <p:cTn id="38" dur="1000" fill="hold"/>
                                        <p:tgtEl>
                                          <p:spTgt spid="18436"/>
                                        </p:tgtEl>
                                        <p:attrNameLst>
                                          <p:attrName>ppt_h</p:attrName>
                                        </p:attrNameLst>
                                      </p:cBhvr>
                                      <p:tavLst>
                                        <p:tav tm="0">
                                          <p:val>
                                            <p:fltVal val="0"/>
                                          </p:val>
                                        </p:tav>
                                        <p:tav tm="100000">
                                          <p:val>
                                            <p:strVal val="#ppt_h"/>
                                          </p:val>
                                        </p:tav>
                                      </p:tavLst>
                                    </p:anim>
                                    <p:anim calcmode="lin" valueType="num">
                                      <p:cBhvr>
                                        <p:cTn id="39" dur="1000" fill="hold"/>
                                        <p:tgtEl>
                                          <p:spTgt spid="18436"/>
                                        </p:tgtEl>
                                        <p:attrNameLst>
                                          <p:attrName>style.rotation</p:attrName>
                                        </p:attrNameLst>
                                      </p:cBhvr>
                                      <p:tavLst>
                                        <p:tav tm="0">
                                          <p:val>
                                            <p:fltVal val="90"/>
                                          </p:val>
                                        </p:tav>
                                        <p:tav tm="100000">
                                          <p:val>
                                            <p:fltVal val="0"/>
                                          </p:val>
                                        </p:tav>
                                      </p:tavLst>
                                    </p:anim>
                                    <p:animEffect transition="in" filter="fade">
                                      <p:cBhvr>
                                        <p:cTn id="40" dur="1000"/>
                                        <p:tgtEl>
                                          <p:spTgt spid="1843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ppt_w</p:attrName>
                                        </p:attrNameLst>
                                      </p:cBhvr>
                                      <p:tavLst>
                                        <p:tav tm="0">
                                          <p:val>
                                            <p:fltVal val="0"/>
                                          </p:val>
                                        </p:tav>
                                        <p:tav tm="100000">
                                          <p:val>
                                            <p:strVal val="#ppt_w"/>
                                          </p:val>
                                        </p:tav>
                                      </p:tavLst>
                                    </p:anim>
                                    <p:anim calcmode="lin" valueType="num">
                                      <p:cBhvr>
                                        <p:cTn id="44" dur="1000" fill="hold"/>
                                        <p:tgtEl>
                                          <p:spTgt spid="8"/>
                                        </p:tgtEl>
                                        <p:attrNameLst>
                                          <p:attrName>ppt_h</p:attrName>
                                        </p:attrNameLst>
                                      </p:cBhvr>
                                      <p:tavLst>
                                        <p:tav tm="0">
                                          <p:val>
                                            <p:fltVal val="0"/>
                                          </p:val>
                                        </p:tav>
                                        <p:tav tm="100000">
                                          <p:val>
                                            <p:strVal val="#ppt_h"/>
                                          </p:val>
                                        </p:tav>
                                      </p:tavLst>
                                    </p:anim>
                                    <p:anim calcmode="lin" valueType="num">
                                      <p:cBhvr>
                                        <p:cTn id="45" dur="1000" fill="hold"/>
                                        <p:tgtEl>
                                          <p:spTgt spid="8"/>
                                        </p:tgtEl>
                                        <p:attrNameLst>
                                          <p:attrName>style.rotation</p:attrName>
                                        </p:attrNameLst>
                                      </p:cBhvr>
                                      <p:tavLst>
                                        <p:tav tm="0">
                                          <p:val>
                                            <p:fltVal val="90"/>
                                          </p:val>
                                        </p:tav>
                                        <p:tav tm="100000">
                                          <p:val>
                                            <p:fltVal val="0"/>
                                          </p:val>
                                        </p:tav>
                                      </p:tavLst>
                                    </p:anim>
                                    <p:animEffect transition="in" filter="fade">
                                      <p:cBhvr>
                                        <p:cTn id="4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5" name="Rectangle 4"/>
          <p:cNvSpPr/>
          <p:nvPr/>
        </p:nvSpPr>
        <p:spPr>
          <a:xfrm>
            <a:off x="1140114" y="701689"/>
            <a:ext cx="10724605" cy="8490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dirty="0"/>
              <a:t>When you want to delete a funding, you can only delete one funding at a time, that is, the Delete button will only be available when one funding has been selected.</a:t>
            </a:r>
            <a:endParaRPr lang="en-IN" dirty="0"/>
          </a:p>
        </p:txBody>
      </p:sp>
      <p:grpSp>
        <p:nvGrpSpPr>
          <p:cNvPr id="12" name="Group 11"/>
          <p:cNvGrpSpPr/>
          <p:nvPr/>
        </p:nvGrpSpPr>
        <p:grpSpPr>
          <a:xfrm>
            <a:off x="292125" y="413044"/>
            <a:ext cx="1014227" cy="1137731"/>
            <a:chOff x="263583" y="5316968"/>
            <a:chExt cx="984738" cy="109728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3266" t="15358" r="15305" b="13254"/>
            <a:stretch/>
          </p:blipFill>
          <p:spPr>
            <a:xfrm>
              <a:off x="263583" y="5316968"/>
              <a:ext cx="984738" cy="1097280"/>
            </a:xfrm>
            <a:prstGeom prst="rect">
              <a:avLst/>
            </a:prstGeom>
          </p:spPr>
        </p:pic>
        <p:sp>
          <p:nvSpPr>
            <p:cNvPr id="14" name="TextBox 13"/>
            <p:cNvSpPr txBox="1"/>
            <p:nvPr/>
          </p:nvSpPr>
          <p:spPr>
            <a:xfrm rot="20298816">
              <a:off x="306156" y="5820134"/>
              <a:ext cx="738187" cy="369332"/>
            </a:xfrm>
            <a:prstGeom prst="rect">
              <a:avLst/>
            </a:prstGeom>
            <a:noFill/>
          </p:spPr>
          <p:txBody>
            <a:bodyPr wrap="square" rtlCol="0">
              <a:spAutoFit/>
            </a:bodyPr>
            <a:lstStyle/>
            <a:p>
              <a:r>
                <a:rPr lang="en-IN" b="1" i="1" dirty="0"/>
                <a:t>Notes</a:t>
              </a:r>
            </a:p>
          </p:txBody>
        </p:sp>
      </p:grpSp>
      <p:pic>
        <p:nvPicPr>
          <p:cNvPr id="19458" name="Picture 2" descr="https://po-livetrial.com/uppwisespm_dev/help/spm/lib/NewItem4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64" y="2355214"/>
            <a:ext cx="11174355" cy="217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612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anim calcmode="lin" valueType="num">
                                      <p:cBhvr additive="base">
                                        <p:cTn id="15" dur="500" fill="hold"/>
                                        <p:tgtEl>
                                          <p:spTgt spid="19458"/>
                                        </p:tgtEl>
                                        <p:attrNameLst>
                                          <p:attrName>ppt_x</p:attrName>
                                        </p:attrNameLst>
                                      </p:cBhvr>
                                      <p:tavLst>
                                        <p:tav tm="0">
                                          <p:val>
                                            <p:strVal val="#ppt_x"/>
                                          </p:val>
                                        </p:tav>
                                        <p:tav tm="100000">
                                          <p:val>
                                            <p:strVal val="#ppt_x"/>
                                          </p:val>
                                        </p:tav>
                                      </p:tavLst>
                                    </p:anim>
                                    <p:anim calcmode="lin" valueType="num">
                                      <p:cBhvr additive="base">
                                        <p:cTn id="16" dur="500" fill="hold"/>
                                        <p:tgtEl>
                                          <p:spTgt spid="194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403912" y="466263"/>
            <a:ext cx="360650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a:solidFill>
                  <a:schemeClr val="bg1"/>
                </a:solidFill>
              </a:rPr>
              <a:t>Allocate Value Streams to Portfolios</a:t>
            </a:r>
            <a:endParaRPr lang="en-US" b="0" i="0" dirty="0">
              <a:solidFill>
                <a:schemeClr val="bg1"/>
              </a:solidFill>
              <a:effectLst/>
            </a:endParaRPr>
          </a:p>
        </p:txBody>
      </p:sp>
      <p:sp>
        <p:nvSpPr>
          <p:cNvPr id="3" name="Rectangle 2"/>
          <p:cNvSpPr/>
          <p:nvPr/>
        </p:nvSpPr>
        <p:spPr>
          <a:xfrm>
            <a:off x="403912" y="953161"/>
            <a:ext cx="11321143" cy="369332"/>
          </a:xfrm>
          <a:prstGeom prst="rect">
            <a:avLst/>
          </a:prstGeom>
        </p:spPr>
        <p:txBody>
          <a:bodyPr wrap="square">
            <a:spAutoFit/>
          </a:bodyPr>
          <a:lstStyle/>
          <a:p>
            <a:r>
              <a:rPr lang="en-US" dirty="0">
                <a:solidFill>
                  <a:srgbClr val="000000"/>
                </a:solidFill>
              </a:rPr>
              <a:t>Previous slides the Funding area, click the By Value Streams drop-down list and select By Portfolio, as shown below.</a:t>
            </a:r>
            <a:endParaRPr lang="en-IN" dirty="0"/>
          </a:p>
        </p:txBody>
      </p:sp>
      <p:pic>
        <p:nvPicPr>
          <p:cNvPr id="20482" name="Picture 2" descr="https://po-livetrial.com/uppwisespm_dev/help/spm/lib/NewItem4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98" y="1440059"/>
            <a:ext cx="2389780" cy="12247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03911" y="2782389"/>
            <a:ext cx="11104465" cy="369332"/>
          </a:xfrm>
          <a:prstGeom prst="rect">
            <a:avLst/>
          </a:prstGeom>
        </p:spPr>
        <p:txBody>
          <a:bodyPr wrap="square">
            <a:spAutoFit/>
          </a:bodyPr>
          <a:lstStyle/>
          <a:p>
            <a:r>
              <a:rPr lang="en-US" dirty="0">
                <a:solidFill>
                  <a:srgbClr val="000000"/>
                </a:solidFill>
              </a:rPr>
              <a:t>The By Portfolio filter shows you the portfolios to which the value streams have been assigned within your strategy.</a:t>
            </a:r>
            <a:endParaRPr lang="en-IN" dirty="0"/>
          </a:p>
        </p:txBody>
      </p:sp>
      <p:pic>
        <p:nvPicPr>
          <p:cNvPr id="20484" name="Picture 4" descr="https://po-livetrial.com/uppwisespm_dev/help/spm/lib/NewItem48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98" y="3269287"/>
            <a:ext cx="10656272" cy="327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703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20482"/>
                                        </p:tgtEl>
                                        <p:attrNameLst>
                                          <p:attrName>style.visibility</p:attrName>
                                        </p:attrNameLst>
                                      </p:cBhvr>
                                      <p:to>
                                        <p:strVal val="visible"/>
                                      </p:to>
                                    </p:set>
                                    <p:anim calcmode="lin" valueType="num">
                                      <p:cBhvr>
                                        <p:cTn id="17" dur="500" fill="hold"/>
                                        <p:tgtEl>
                                          <p:spTgt spid="20482"/>
                                        </p:tgtEl>
                                        <p:attrNameLst>
                                          <p:attrName>ppt_w</p:attrName>
                                        </p:attrNameLst>
                                      </p:cBhvr>
                                      <p:tavLst>
                                        <p:tav tm="0">
                                          <p:val>
                                            <p:fltVal val="0"/>
                                          </p:val>
                                        </p:tav>
                                        <p:tav tm="100000">
                                          <p:val>
                                            <p:strVal val="#ppt_w"/>
                                          </p:val>
                                        </p:tav>
                                      </p:tavLst>
                                    </p:anim>
                                    <p:anim calcmode="lin" valueType="num">
                                      <p:cBhvr>
                                        <p:cTn id="18" dur="500" fill="hold"/>
                                        <p:tgtEl>
                                          <p:spTgt spid="20482"/>
                                        </p:tgtEl>
                                        <p:attrNameLst>
                                          <p:attrName>ppt_h</p:attrName>
                                        </p:attrNameLst>
                                      </p:cBhvr>
                                      <p:tavLst>
                                        <p:tav tm="0">
                                          <p:val>
                                            <p:fltVal val="0"/>
                                          </p:val>
                                        </p:tav>
                                        <p:tav tm="100000">
                                          <p:val>
                                            <p:strVal val="#ppt_h"/>
                                          </p:val>
                                        </p:tav>
                                      </p:tavLst>
                                    </p:anim>
                                    <p:animEffect transition="in" filter="fade">
                                      <p:cBhvr>
                                        <p:cTn id="19" dur="500"/>
                                        <p:tgtEl>
                                          <p:spTgt spid="20482"/>
                                        </p:tgtEl>
                                      </p:cBhvr>
                                    </p:animEffect>
                                  </p:childTnLst>
                                </p:cTn>
                              </p:par>
                              <p:par>
                                <p:cTn id="20" presetID="53" presetClass="entr" presetSubtype="16" fill="hold" nodeType="withEffect">
                                  <p:stCondLst>
                                    <p:cond delay="0"/>
                                  </p:stCondLst>
                                  <p:childTnLst>
                                    <p:set>
                                      <p:cBhvr>
                                        <p:cTn id="21" dur="1" fill="hold">
                                          <p:stCondLst>
                                            <p:cond delay="0"/>
                                          </p:stCondLst>
                                        </p:cTn>
                                        <p:tgtEl>
                                          <p:spTgt spid="20484"/>
                                        </p:tgtEl>
                                        <p:attrNameLst>
                                          <p:attrName>style.visibility</p:attrName>
                                        </p:attrNameLst>
                                      </p:cBhvr>
                                      <p:to>
                                        <p:strVal val="visible"/>
                                      </p:to>
                                    </p:set>
                                    <p:anim calcmode="lin" valueType="num">
                                      <p:cBhvr>
                                        <p:cTn id="22" dur="500" fill="hold"/>
                                        <p:tgtEl>
                                          <p:spTgt spid="20484"/>
                                        </p:tgtEl>
                                        <p:attrNameLst>
                                          <p:attrName>ppt_w</p:attrName>
                                        </p:attrNameLst>
                                      </p:cBhvr>
                                      <p:tavLst>
                                        <p:tav tm="0">
                                          <p:val>
                                            <p:fltVal val="0"/>
                                          </p:val>
                                        </p:tav>
                                        <p:tav tm="100000">
                                          <p:val>
                                            <p:strVal val="#ppt_w"/>
                                          </p:val>
                                        </p:tav>
                                      </p:tavLst>
                                    </p:anim>
                                    <p:anim calcmode="lin" valueType="num">
                                      <p:cBhvr>
                                        <p:cTn id="23" dur="500" fill="hold"/>
                                        <p:tgtEl>
                                          <p:spTgt spid="20484"/>
                                        </p:tgtEl>
                                        <p:attrNameLst>
                                          <p:attrName>ppt_h</p:attrName>
                                        </p:attrNameLst>
                                      </p:cBhvr>
                                      <p:tavLst>
                                        <p:tav tm="0">
                                          <p:val>
                                            <p:fltVal val="0"/>
                                          </p:val>
                                        </p:tav>
                                        <p:tav tm="100000">
                                          <p:val>
                                            <p:strVal val="#ppt_h"/>
                                          </p:val>
                                        </p:tav>
                                      </p:tavLst>
                                    </p:anim>
                                    <p:animEffect transition="in" filter="fade">
                                      <p:cBhvr>
                                        <p:cTn id="24" dur="500"/>
                                        <p:tgtEl>
                                          <p:spTgt spid="2048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5" name="Rectangle 4"/>
          <p:cNvSpPr/>
          <p:nvPr/>
        </p:nvSpPr>
        <p:spPr>
          <a:xfrm>
            <a:off x="3836125" y="466263"/>
            <a:ext cx="6670766" cy="646331"/>
          </a:xfrm>
          <a:prstGeom prst="rect">
            <a:avLst/>
          </a:prstGeom>
        </p:spPr>
        <p:txBody>
          <a:bodyPr wrap="square">
            <a:spAutoFit/>
          </a:bodyPr>
          <a:lstStyle/>
          <a:p>
            <a:pPr marL="285750" indent="-285750">
              <a:buBlip>
                <a:blip r:embed="rId3"/>
              </a:buBlip>
            </a:pPr>
            <a:r>
              <a:rPr lang="en-US" dirty="0">
                <a:solidFill>
                  <a:srgbClr val="000000"/>
                </a:solidFill>
              </a:rPr>
              <a:t>Click the plus button next to a value stream to select and add a new portfolio, as shown left.</a:t>
            </a:r>
            <a:endParaRPr lang="en-IN" dirty="0"/>
          </a:p>
        </p:txBody>
      </p:sp>
      <p:pic>
        <p:nvPicPr>
          <p:cNvPr id="21506" name="Picture 2" descr="https://po-livetrial.com/uppwisespm_dev/help/spm/lib/NewItem4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01" y="466263"/>
            <a:ext cx="3044825" cy="26622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92183" y="3356605"/>
            <a:ext cx="3091543" cy="2585323"/>
          </a:xfrm>
          <a:prstGeom prst="rect">
            <a:avLst/>
          </a:prstGeom>
        </p:spPr>
        <p:txBody>
          <a:bodyPr wrap="square">
            <a:spAutoFit/>
          </a:bodyPr>
          <a:lstStyle/>
          <a:p>
            <a:pPr marL="285750" indent="-285750">
              <a:buBlip>
                <a:blip r:embed="rId3"/>
              </a:buBlip>
            </a:pPr>
            <a:r>
              <a:rPr lang="en-US" dirty="0">
                <a:solidFill>
                  <a:srgbClr val="000000"/>
                </a:solidFill>
              </a:rPr>
              <a:t>Once you have added a new portfolio, you can allocate funds to it from the value stream, using the percentage column or the column for a specific timeslot within your reference period, as discussed above.</a:t>
            </a:r>
            <a:endParaRPr lang="en-IN" dirty="0"/>
          </a:p>
        </p:txBody>
      </p:sp>
      <p:pic>
        <p:nvPicPr>
          <p:cNvPr id="21508" name="Picture 4" descr="https://po-livetrial.com/uppwisespm_dev/help/spm/lib/NewItem48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726" y="3415344"/>
            <a:ext cx="8077653" cy="252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18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right)">
                                      <p:cBhvr>
                                        <p:cTn id="7" dur="500"/>
                                        <p:tgtEl>
                                          <p:spTgt spid="2150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21508"/>
                                        </p:tgtEl>
                                        <p:attrNameLst>
                                          <p:attrName>style.visibility</p:attrName>
                                        </p:attrNameLst>
                                      </p:cBhvr>
                                      <p:to>
                                        <p:strVal val="visible"/>
                                      </p:to>
                                    </p:set>
                                    <p:animEffect transition="in" filter="wipe(left)">
                                      <p:cBhvr>
                                        <p:cTn id="18"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1238"/>
            <a:ext cx="12192000" cy="567134"/>
          </a:xfrm>
          <a:prstGeom prst="rect">
            <a:avLst/>
          </a:prstGeom>
          <a:solidFill>
            <a:schemeClr val="tx1"/>
          </a:solidFill>
        </p:spPr>
        <p:txBody>
          <a:bodyPr>
            <a:noAutofit/>
          </a:bodyPr>
          <a:lstStyle/>
          <a:p>
            <a:r>
              <a:rPr lang="en-IN" sz="3600" b="1" i="1" dirty="0">
                <a:solidFill>
                  <a:schemeClr val="bg1"/>
                </a:solidFill>
              </a:rPr>
              <a:t>Introduction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sp>
        <p:nvSpPr>
          <p:cNvPr id="5" name="Title 1"/>
          <p:cNvSpPr txBox="1">
            <a:spLocks/>
          </p:cNvSpPr>
          <p:nvPr/>
        </p:nvSpPr>
        <p:spPr>
          <a:xfrm>
            <a:off x="687977" y="1658983"/>
            <a:ext cx="10423155" cy="34596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latin typeface="+mn-lt"/>
              </a:rPr>
              <a:t>There is a need in modern times for strategies to achieve agreed goals and objectives, giving a sense of purpose and direction to the organization, because of recent technological and social changes and competition from rival organizations. </a:t>
            </a:r>
          </a:p>
          <a:p>
            <a:pPr algn="l"/>
            <a:endParaRPr lang="en-US" sz="2400" dirty="0">
              <a:latin typeface="+mn-lt"/>
            </a:endParaRPr>
          </a:p>
          <a:p>
            <a:pPr algn="l"/>
            <a:r>
              <a:rPr lang="en-US" sz="2400" dirty="0">
                <a:latin typeface="+mn-lt"/>
              </a:rPr>
              <a:t>In ancient Greek, ‘</a:t>
            </a:r>
            <a:r>
              <a:rPr lang="en-US" sz="2400" dirty="0" err="1">
                <a:latin typeface="+mn-lt"/>
              </a:rPr>
              <a:t>stratos</a:t>
            </a:r>
            <a:r>
              <a:rPr lang="en-US" sz="2400" dirty="0">
                <a:latin typeface="+mn-lt"/>
              </a:rPr>
              <a:t>’ was the term for the army and so in military terms, ‘strategy’ referred to ‘the act of the general’ so a strategy is some sort of future plan of action, undertaken by senior management at a high level of abstraction. </a:t>
            </a:r>
          </a:p>
          <a:p>
            <a:pPr algn="l"/>
            <a:endParaRPr lang="en-US" sz="2400" dirty="0">
              <a:latin typeface="+mn-lt"/>
            </a:endParaRPr>
          </a:p>
          <a:p>
            <a:pPr algn="l"/>
            <a:r>
              <a:rPr lang="en-US" sz="2400" dirty="0">
                <a:latin typeface="+mn-lt"/>
              </a:rPr>
              <a:t>A strategy is the mediating force or ‘match’ between the organization and the environment ‘according to Hofer and Schendel (1979).</a:t>
            </a:r>
            <a:endParaRPr lang="en-IN" sz="2400" u="sng" dirty="0">
              <a:latin typeface="+mn-lt"/>
            </a:endParaRPr>
          </a:p>
        </p:txBody>
      </p:sp>
    </p:spTree>
    <p:extLst>
      <p:ext uri="{BB962C8B-B14F-4D97-AF65-F5344CB8AC3E}">
        <p14:creationId xmlns:p14="http://schemas.microsoft.com/office/powerpoint/2010/main" val="19669167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8"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     Managing Objectives and Key Results</a:t>
            </a:r>
            <a:endParaRPr lang="en-IN" sz="2800" b="1" i="1" dirty="0">
              <a:solidFill>
                <a:schemeClr val="bg1"/>
              </a:solidFill>
            </a:endParaRPr>
          </a:p>
        </p:txBody>
      </p:sp>
      <p:sp>
        <p:nvSpPr>
          <p:cNvPr id="2" name="Rectangle 1"/>
          <p:cNvSpPr/>
          <p:nvPr/>
        </p:nvSpPr>
        <p:spPr>
          <a:xfrm>
            <a:off x="722810" y="1702420"/>
            <a:ext cx="9792789" cy="2585323"/>
          </a:xfrm>
          <a:prstGeom prst="rect">
            <a:avLst/>
          </a:prstGeom>
        </p:spPr>
        <p:txBody>
          <a:bodyPr wrap="square">
            <a:spAutoFit/>
          </a:bodyPr>
          <a:lstStyle/>
          <a:p>
            <a:pPr marL="285750" indent="-285750">
              <a:buBlip>
                <a:blip r:embed="rId3"/>
              </a:buBlip>
            </a:pPr>
            <a:r>
              <a:rPr lang="en-US" dirty="0">
                <a:solidFill>
                  <a:srgbClr val="000000"/>
                </a:solidFill>
              </a:rPr>
              <a:t> </a:t>
            </a:r>
            <a:r>
              <a:rPr lang="en-US" u="sng" dirty="0">
                <a:solidFill>
                  <a:srgbClr val="0000FF"/>
                </a:solidFill>
                <a:hlinkClick r:id="rId4"/>
              </a:rPr>
              <a:t>Setting Up an OKR Review Cycle</a:t>
            </a:r>
            <a:r>
              <a:rPr lang="en-US" dirty="0">
                <a:solidFill>
                  <a:srgbClr val="000000"/>
                </a:solidFill>
              </a:rPr>
              <a:t>. Quickly and easily set up and use tools at your disposal in support of the Objectives &amp; Key Results (OKRs) methodology for the management of your objectives to effectively realize your strategy.</a:t>
            </a:r>
          </a:p>
          <a:p>
            <a:endParaRPr lang="en-US" dirty="0">
              <a:solidFill>
                <a:srgbClr val="000000"/>
              </a:solidFill>
            </a:endParaRPr>
          </a:p>
          <a:p>
            <a:pPr marL="285750" indent="-285750">
              <a:buBlip>
                <a:blip r:embed="rId3"/>
              </a:buBlip>
            </a:pPr>
            <a:r>
              <a:rPr lang="en-US" dirty="0">
                <a:solidFill>
                  <a:srgbClr val="000000"/>
                </a:solidFill>
              </a:rPr>
              <a:t> </a:t>
            </a:r>
            <a:r>
              <a:rPr lang="en-US" u="sng" dirty="0">
                <a:solidFill>
                  <a:srgbClr val="0000FF"/>
                </a:solidFill>
                <a:hlinkClick r:id="rId5"/>
              </a:rPr>
              <a:t>Defining an Objective</a:t>
            </a:r>
            <a:r>
              <a:rPr lang="en-US" dirty="0">
                <a:solidFill>
                  <a:srgbClr val="000000"/>
                </a:solidFill>
              </a:rPr>
              <a:t>. Set up your objectives as targets that need to be achieved through a number of key results to fulfil the scope of the strategy.</a:t>
            </a:r>
            <a:br>
              <a:rPr lang="en-US" dirty="0">
                <a:solidFill>
                  <a:srgbClr val="000000"/>
                </a:solidFill>
              </a:rPr>
            </a:br>
            <a:endParaRPr lang="en-US" dirty="0">
              <a:solidFill>
                <a:srgbClr val="000000"/>
              </a:solidFill>
            </a:endParaRPr>
          </a:p>
          <a:p>
            <a:pPr marL="285750" indent="-285750">
              <a:buBlip>
                <a:blip r:embed="rId3"/>
              </a:buBlip>
            </a:pPr>
            <a:r>
              <a:rPr lang="en-US" dirty="0">
                <a:solidFill>
                  <a:srgbClr val="000000"/>
                </a:solidFill>
              </a:rPr>
              <a:t> </a:t>
            </a:r>
            <a:r>
              <a:rPr lang="en-US" u="sng" dirty="0">
                <a:solidFill>
                  <a:srgbClr val="0000FF"/>
                </a:solidFill>
                <a:hlinkClick r:id="rId6"/>
              </a:rPr>
              <a:t>Defining a Key Result</a:t>
            </a:r>
            <a:r>
              <a:rPr lang="en-US" dirty="0">
                <a:solidFill>
                  <a:srgbClr val="000000"/>
                </a:solidFill>
              </a:rPr>
              <a:t>. Once objectives have been defined, you set up the related key results as measurable achievements to contribute to the realization of the objective.</a:t>
            </a:r>
            <a:endParaRPr lang="en-US" b="0" i="0" dirty="0">
              <a:solidFill>
                <a:srgbClr val="000000"/>
              </a:solidFill>
              <a:effectLst/>
            </a:endParaRPr>
          </a:p>
        </p:txBody>
      </p:sp>
    </p:spTree>
    <p:extLst>
      <p:ext uri="{BB962C8B-B14F-4D97-AF65-F5344CB8AC3E}">
        <p14:creationId xmlns:p14="http://schemas.microsoft.com/office/powerpoint/2010/main" val="32850549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1. Setting up an OKR Review Cycle</a:t>
            </a:r>
            <a:endParaRPr lang="en-IN" sz="2800" b="1" i="1" dirty="0">
              <a:solidFill>
                <a:schemeClr val="bg1"/>
              </a:solidFill>
            </a:endParaRPr>
          </a:p>
        </p:txBody>
      </p:sp>
      <p:sp>
        <p:nvSpPr>
          <p:cNvPr id="2" name="Rectangle 1"/>
          <p:cNvSpPr/>
          <p:nvPr/>
        </p:nvSpPr>
        <p:spPr>
          <a:xfrm>
            <a:off x="761999" y="1418046"/>
            <a:ext cx="10785567" cy="646331"/>
          </a:xfrm>
          <a:prstGeom prst="rect">
            <a:avLst/>
          </a:prstGeom>
        </p:spPr>
        <p:txBody>
          <a:bodyPr wrap="square">
            <a:spAutoFit/>
          </a:bodyPr>
          <a:lstStyle/>
          <a:p>
            <a:r>
              <a:rPr lang="en-US" b="1" dirty="0">
                <a:solidFill>
                  <a:srgbClr val="000000"/>
                </a:solidFill>
              </a:rPr>
              <a:t>In Uppwise , you are supported by tools to let you set up and use the Objectives &amp; Key Results (OKRs) methodology for the management of your objectives to effectively realize your strategy. 	</a:t>
            </a:r>
            <a:endParaRPr lang="en-IN" dirty="0"/>
          </a:p>
        </p:txBody>
      </p:sp>
      <p:sp>
        <p:nvSpPr>
          <p:cNvPr id="5" name="Rectangle 4"/>
          <p:cNvSpPr/>
          <p:nvPr/>
        </p:nvSpPr>
        <p:spPr>
          <a:xfrm>
            <a:off x="761999" y="2107494"/>
            <a:ext cx="1227909" cy="33918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b="1" dirty="0"/>
              <a:t>Steps</a:t>
            </a:r>
          </a:p>
        </p:txBody>
      </p:sp>
      <p:sp>
        <p:nvSpPr>
          <p:cNvPr id="6" name="Oval 5"/>
          <p:cNvSpPr/>
          <p:nvPr/>
        </p:nvSpPr>
        <p:spPr>
          <a:xfrm>
            <a:off x="761999" y="2625634"/>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7" name="Rectangle 6"/>
          <p:cNvSpPr/>
          <p:nvPr/>
        </p:nvSpPr>
        <p:spPr>
          <a:xfrm>
            <a:off x="1245325" y="2625634"/>
            <a:ext cx="10197738" cy="646331"/>
          </a:xfrm>
          <a:prstGeom prst="rect">
            <a:avLst/>
          </a:prstGeom>
        </p:spPr>
        <p:txBody>
          <a:bodyPr wrap="square">
            <a:spAutoFit/>
          </a:bodyPr>
          <a:lstStyle/>
          <a:p>
            <a:r>
              <a:rPr lang="en-US" dirty="0">
                <a:solidFill>
                  <a:srgbClr val="000000"/>
                </a:solidFill>
              </a:rPr>
              <a:t>In the top right of the </a:t>
            </a:r>
            <a:r>
              <a:rPr lang="en-US" b="1" dirty="0">
                <a:solidFill>
                  <a:srgbClr val="000000"/>
                </a:solidFill>
              </a:rPr>
              <a:t>Strategy landing page</a:t>
            </a:r>
            <a:r>
              <a:rPr lang="en-US" dirty="0">
                <a:solidFill>
                  <a:srgbClr val="000000"/>
                </a:solidFill>
              </a:rPr>
              <a:t>,  click the vertical ellipsis and click OKR Review Cycle, as shown below.</a:t>
            </a:r>
            <a:endParaRPr lang="en-IN" dirty="0"/>
          </a:p>
        </p:txBody>
      </p:sp>
      <p:pic>
        <p:nvPicPr>
          <p:cNvPr id="1026" name="Picture 2" descr="https://po-livetrial.com/uppwisespm_dev/help/spm/lib/NewItem3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325" y="3450916"/>
            <a:ext cx="4343499" cy="20981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149238" y="5727998"/>
            <a:ext cx="9705996" cy="369332"/>
          </a:xfrm>
          <a:prstGeom prst="rect">
            <a:avLst/>
          </a:prstGeom>
        </p:spPr>
        <p:txBody>
          <a:bodyPr wrap="square">
            <a:spAutoFit/>
          </a:bodyPr>
          <a:lstStyle/>
          <a:p>
            <a:r>
              <a:rPr lang="en-US" dirty="0">
                <a:solidFill>
                  <a:srgbClr val="000000"/>
                </a:solidFill>
              </a:rPr>
              <a:t>The OKR Review Cycles are shown. Here you can view the available cycles.</a:t>
            </a:r>
            <a:endParaRPr lang="en-IN" dirty="0"/>
          </a:p>
        </p:txBody>
      </p:sp>
    </p:spTree>
    <p:extLst>
      <p:ext uri="{BB962C8B-B14F-4D97-AF65-F5344CB8AC3E}">
        <p14:creationId xmlns:p14="http://schemas.microsoft.com/office/powerpoint/2010/main" val="35552417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wipe(left)">
                                      <p:cBhvr>
                                        <p:cTn id="26" dur="500"/>
                                        <p:tgtEl>
                                          <p:spTgt spid="102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Oval 2"/>
          <p:cNvSpPr/>
          <p:nvPr/>
        </p:nvSpPr>
        <p:spPr>
          <a:xfrm>
            <a:off x="618307" y="536681"/>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sp>
        <p:nvSpPr>
          <p:cNvPr id="2" name="Rectangle 1"/>
          <p:cNvSpPr/>
          <p:nvPr/>
        </p:nvSpPr>
        <p:spPr>
          <a:xfrm>
            <a:off x="1114696" y="536681"/>
            <a:ext cx="7572103" cy="369332"/>
          </a:xfrm>
          <a:prstGeom prst="rect">
            <a:avLst/>
          </a:prstGeom>
        </p:spPr>
        <p:txBody>
          <a:bodyPr wrap="square">
            <a:spAutoFit/>
          </a:bodyPr>
          <a:lstStyle/>
          <a:p>
            <a:r>
              <a:rPr lang="en-US" dirty="0">
                <a:solidFill>
                  <a:srgbClr val="000000"/>
                </a:solidFill>
              </a:rPr>
              <a:t>Click the + icon in the top right to create a new cycle.</a:t>
            </a:r>
            <a:endParaRPr lang="en-IN" dirty="0"/>
          </a:p>
        </p:txBody>
      </p:sp>
      <p:pic>
        <p:nvPicPr>
          <p:cNvPr id="2050" name="Picture 2" descr="https://po-livetrial.com/uppwisespm_dev/help/spm/lib/NewItem3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07" y="1024679"/>
            <a:ext cx="10781381" cy="20766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18307" y="3264314"/>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sp>
        <p:nvSpPr>
          <p:cNvPr id="5" name="Rectangle 4"/>
          <p:cNvSpPr/>
          <p:nvPr/>
        </p:nvSpPr>
        <p:spPr>
          <a:xfrm>
            <a:off x="1114695" y="3290440"/>
            <a:ext cx="8408127" cy="369332"/>
          </a:xfrm>
          <a:prstGeom prst="rect">
            <a:avLst/>
          </a:prstGeom>
        </p:spPr>
        <p:txBody>
          <a:bodyPr wrap="square">
            <a:spAutoFit/>
          </a:bodyPr>
          <a:lstStyle/>
          <a:p>
            <a:r>
              <a:rPr lang="en-US" dirty="0">
                <a:solidFill>
                  <a:srgbClr val="000000"/>
                </a:solidFill>
              </a:rPr>
              <a:t>A new row is added at the top of the list where you can add a new cycle.</a:t>
            </a:r>
            <a:endParaRPr lang="en-IN" dirty="0"/>
          </a:p>
        </p:txBody>
      </p:sp>
      <p:pic>
        <p:nvPicPr>
          <p:cNvPr id="2052" name="Picture 4" descr="https://po-livetrial.com/uppwisespm_dev/help/spm/lib/NewItem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07" y="3806093"/>
            <a:ext cx="10329217" cy="227242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18306" y="6224842"/>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4</a:t>
            </a:r>
          </a:p>
        </p:txBody>
      </p:sp>
      <p:sp>
        <p:nvSpPr>
          <p:cNvPr id="7" name="Rectangle 6"/>
          <p:cNvSpPr/>
          <p:nvPr/>
        </p:nvSpPr>
        <p:spPr>
          <a:xfrm>
            <a:off x="1114695" y="6241479"/>
            <a:ext cx="10746379" cy="369332"/>
          </a:xfrm>
          <a:prstGeom prst="rect">
            <a:avLst/>
          </a:prstGeom>
        </p:spPr>
        <p:txBody>
          <a:bodyPr wrap="square">
            <a:spAutoFit/>
          </a:bodyPr>
          <a:lstStyle/>
          <a:p>
            <a:r>
              <a:rPr lang="en-US" dirty="0">
                <a:solidFill>
                  <a:srgbClr val="000000"/>
                </a:solidFill>
              </a:rPr>
              <a:t>One OKR Review Cycle can be set to be active at the same time. See </a:t>
            </a:r>
            <a:r>
              <a:rPr lang="en-US" b="1" dirty="0">
                <a:solidFill>
                  <a:srgbClr val="000000"/>
                </a:solidFill>
              </a:rPr>
              <a:t>Activating an OKR Review Cycle</a:t>
            </a:r>
            <a:r>
              <a:rPr lang="en-US" dirty="0">
                <a:solidFill>
                  <a:srgbClr val="000000"/>
                </a:solidFill>
              </a:rPr>
              <a:t> for details.</a:t>
            </a:r>
            <a:endParaRPr lang="en-US" b="0" i="0" dirty="0">
              <a:solidFill>
                <a:srgbClr val="000000"/>
              </a:solidFill>
              <a:effectLst/>
            </a:endParaRPr>
          </a:p>
        </p:txBody>
      </p:sp>
    </p:spTree>
    <p:extLst>
      <p:ext uri="{BB962C8B-B14F-4D97-AF65-F5344CB8AC3E}">
        <p14:creationId xmlns:p14="http://schemas.microsoft.com/office/powerpoint/2010/main" val="41367788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nodeType="with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barn(inVertical)">
                                      <p:cBhvr>
                                        <p:cTn id="22" dur="500"/>
                                        <p:tgtEl>
                                          <p:spTgt spid="205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6" grpId="0" animBg="1"/>
      <p:bldP spid="5" grpId="0"/>
      <p:bldP spid="9"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2. Defining an Objective</a:t>
            </a:r>
            <a:endParaRPr lang="en-IN" sz="2800" b="1" i="1" dirty="0">
              <a:solidFill>
                <a:schemeClr val="bg1"/>
              </a:solidFill>
            </a:endParaRPr>
          </a:p>
        </p:txBody>
      </p:sp>
      <p:sp>
        <p:nvSpPr>
          <p:cNvPr id="2" name="Rectangle 1"/>
          <p:cNvSpPr/>
          <p:nvPr/>
        </p:nvSpPr>
        <p:spPr>
          <a:xfrm>
            <a:off x="681446" y="1351607"/>
            <a:ext cx="10829108" cy="646331"/>
          </a:xfrm>
          <a:prstGeom prst="rect">
            <a:avLst/>
          </a:prstGeom>
        </p:spPr>
        <p:txBody>
          <a:bodyPr wrap="square">
            <a:spAutoFit/>
          </a:bodyPr>
          <a:lstStyle/>
          <a:p>
            <a:r>
              <a:rPr lang="en-US" b="1" dirty="0">
                <a:solidFill>
                  <a:srgbClr val="000000"/>
                </a:solidFill>
              </a:rPr>
              <a:t>In Uppwise, you have all the tools you need to set up your objectives as targets that need to be achieved through a number of key results to fulfil the scope of the strategy.</a:t>
            </a:r>
            <a:endParaRPr lang="en-IN" dirty="0"/>
          </a:p>
        </p:txBody>
      </p:sp>
      <p:sp>
        <p:nvSpPr>
          <p:cNvPr id="5" name="Rectangle 4"/>
          <p:cNvSpPr/>
          <p:nvPr/>
        </p:nvSpPr>
        <p:spPr>
          <a:xfrm>
            <a:off x="681445" y="1997938"/>
            <a:ext cx="9181011" cy="369332"/>
          </a:xfrm>
          <a:prstGeom prst="rect">
            <a:avLst/>
          </a:prstGeom>
        </p:spPr>
        <p:txBody>
          <a:bodyPr wrap="square">
            <a:spAutoFit/>
          </a:bodyPr>
          <a:lstStyle/>
          <a:p>
            <a:r>
              <a:rPr lang="en-US" dirty="0">
                <a:solidFill>
                  <a:srgbClr val="000000"/>
                </a:solidFill>
              </a:rPr>
              <a:t>An objective can be assigned to a strategic theme, a key goal, or both.</a:t>
            </a:r>
            <a:endParaRPr lang="en-IN" dirty="0"/>
          </a:p>
        </p:txBody>
      </p:sp>
      <p:sp>
        <p:nvSpPr>
          <p:cNvPr id="6" name="Rectangle 5"/>
          <p:cNvSpPr/>
          <p:nvPr/>
        </p:nvSpPr>
        <p:spPr>
          <a:xfrm>
            <a:off x="681445" y="2367270"/>
            <a:ext cx="1227909" cy="33918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b="1" dirty="0"/>
              <a:t>Steps</a:t>
            </a:r>
          </a:p>
        </p:txBody>
      </p:sp>
      <p:sp>
        <p:nvSpPr>
          <p:cNvPr id="7" name="Rectangle 6"/>
          <p:cNvSpPr/>
          <p:nvPr/>
        </p:nvSpPr>
        <p:spPr>
          <a:xfrm>
            <a:off x="1127760" y="2853273"/>
            <a:ext cx="6096000" cy="369332"/>
          </a:xfrm>
          <a:prstGeom prst="rect">
            <a:avLst/>
          </a:prstGeom>
        </p:spPr>
        <p:txBody>
          <a:bodyPr>
            <a:spAutoFit/>
          </a:bodyPr>
          <a:lstStyle/>
          <a:p>
            <a:r>
              <a:rPr lang="en-US" dirty="0">
                <a:solidFill>
                  <a:srgbClr val="000000"/>
                </a:solidFill>
              </a:rPr>
              <a:t>In the main navigation bar, click OKRs, as shown below.</a:t>
            </a:r>
            <a:endParaRPr lang="en-IN" dirty="0"/>
          </a:p>
        </p:txBody>
      </p:sp>
      <p:sp>
        <p:nvSpPr>
          <p:cNvPr id="8" name="Oval 7"/>
          <p:cNvSpPr/>
          <p:nvPr/>
        </p:nvSpPr>
        <p:spPr>
          <a:xfrm>
            <a:off x="681445" y="2799686"/>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9" name="Rectangle 8"/>
          <p:cNvSpPr/>
          <p:nvPr/>
        </p:nvSpPr>
        <p:spPr>
          <a:xfrm>
            <a:off x="1127760" y="3159874"/>
            <a:ext cx="9766663" cy="369332"/>
          </a:xfrm>
          <a:prstGeom prst="rect">
            <a:avLst/>
          </a:prstGeom>
        </p:spPr>
        <p:txBody>
          <a:bodyPr wrap="square">
            <a:spAutoFit/>
          </a:bodyPr>
          <a:lstStyle/>
          <a:p>
            <a:r>
              <a:rPr lang="en-US" dirty="0">
                <a:solidFill>
                  <a:srgbClr val="000000"/>
                </a:solidFill>
              </a:rPr>
              <a:t>When no OKRs have been defined, the OKR Dashboard opens and looks as shown below.</a:t>
            </a:r>
            <a:endParaRPr lang="en-IN" dirty="0"/>
          </a:p>
        </p:txBody>
      </p:sp>
      <p:pic>
        <p:nvPicPr>
          <p:cNvPr id="3074" name="Picture 2" descr="https://po-livetrial.com/uppwisespm_dev/help/spm/lib/NewItem4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943" y="3529206"/>
            <a:ext cx="6096454" cy="307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776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fade">
                                      <p:cBhvr>
                                        <p:cTn id="3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p:bldP spid="6" grpId="0" animBg="1"/>
      <p:bldP spid="7" grpId="0"/>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Oval 2"/>
          <p:cNvSpPr/>
          <p:nvPr/>
        </p:nvSpPr>
        <p:spPr>
          <a:xfrm>
            <a:off x="590005" y="466263"/>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sp>
        <p:nvSpPr>
          <p:cNvPr id="2" name="Rectangle 1"/>
          <p:cNvSpPr/>
          <p:nvPr/>
        </p:nvSpPr>
        <p:spPr>
          <a:xfrm>
            <a:off x="977244" y="475752"/>
            <a:ext cx="5516447" cy="369332"/>
          </a:xfrm>
          <a:prstGeom prst="rect">
            <a:avLst/>
          </a:prstGeom>
        </p:spPr>
        <p:txBody>
          <a:bodyPr wrap="none">
            <a:spAutoFit/>
          </a:bodyPr>
          <a:lstStyle/>
          <a:p>
            <a:r>
              <a:rPr lang="en-US" dirty="0">
                <a:solidFill>
                  <a:srgbClr val="000000"/>
                </a:solidFill>
              </a:rPr>
              <a:t>Click the plus icon in the top right of the OKR Dashboard.</a:t>
            </a:r>
            <a:endParaRPr lang="en-IN" dirty="0"/>
          </a:p>
        </p:txBody>
      </p:sp>
      <p:sp>
        <p:nvSpPr>
          <p:cNvPr id="7" name="Rectangle 6"/>
          <p:cNvSpPr/>
          <p:nvPr/>
        </p:nvSpPr>
        <p:spPr>
          <a:xfrm>
            <a:off x="977244" y="854573"/>
            <a:ext cx="4296882" cy="369332"/>
          </a:xfrm>
          <a:prstGeom prst="rect">
            <a:avLst/>
          </a:prstGeom>
        </p:spPr>
        <p:txBody>
          <a:bodyPr wrap="none">
            <a:spAutoFit/>
          </a:bodyPr>
          <a:lstStyle/>
          <a:p>
            <a:r>
              <a:rPr lang="en-US" dirty="0">
                <a:solidFill>
                  <a:srgbClr val="000000"/>
                </a:solidFill>
              </a:rPr>
              <a:t>The Objective Form opens, as shown below.</a:t>
            </a:r>
            <a:endParaRPr lang="en-IN" dirty="0"/>
          </a:p>
        </p:txBody>
      </p:sp>
      <p:pic>
        <p:nvPicPr>
          <p:cNvPr id="4098" name="Picture 2" descr="https://po-livetrial.com/uppwisespm_dev/help/spm/lib/NewItem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45" y="1368826"/>
            <a:ext cx="4483030" cy="405862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177183" y="845084"/>
            <a:ext cx="5707288" cy="5867439"/>
            <a:chOff x="6177183" y="845084"/>
            <a:chExt cx="5707288" cy="5867439"/>
          </a:xfrm>
        </p:grpSpPr>
        <p:sp>
          <p:nvSpPr>
            <p:cNvPr id="8" name="Rectangle 7"/>
            <p:cNvSpPr/>
            <p:nvPr/>
          </p:nvSpPr>
          <p:spPr>
            <a:xfrm>
              <a:off x="6587251" y="1080212"/>
              <a:ext cx="5101276" cy="5632311"/>
            </a:xfrm>
            <a:prstGeom prst="rect">
              <a:avLst/>
            </a:prstGeom>
          </p:spPr>
          <p:txBody>
            <a:bodyPr wrap="square">
              <a:spAutoFit/>
            </a:bodyPr>
            <a:lstStyle/>
            <a:p>
              <a:pPr marL="742950" lvl="1" indent="-285750">
                <a:buBlip>
                  <a:blip r:embed="rId4"/>
                </a:buBlip>
              </a:pPr>
              <a:r>
                <a:rPr lang="en-US" dirty="0">
                  <a:solidFill>
                    <a:srgbClr val="000000"/>
                  </a:solidFill>
                </a:rPr>
                <a:t>The OKR Review Cycle drop-down list lets you set the reference period within which the objective is to be achieved. </a:t>
              </a:r>
              <a:br>
                <a:rPr lang="en-US" dirty="0">
                  <a:solidFill>
                    <a:srgbClr val="000000"/>
                  </a:solidFill>
                </a:rPr>
              </a:br>
              <a:r>
                <a:rPr lang="en-US" dirty="0">
                  <a:solidFill>
                    <a:srgbClr val="000000"/>
                  </a:solidFill>
                </a:rPr>
                <a:t>When the OKR Review Cycle that you set for your objective is activated, you will be able to track progress of the objective and its key results. </a:t>
              </a:r>
              <a:br>
                <a:rPr lang="en-US" dirty="0">
                  <a:solidFill>
                    <a:srgbClr val="000000"/>
                  </a:solidFill>
                </a:rPr>
              </a:br>
              <a:r>
                <a:rPr lang="en-US" dirty="0">
                  <a:solidFill>
                    <a:srgbClr val="000000"/>
                  </a:solidFill>
                </a:rPr>
                <a:t>See </a:t>
              </a:r>
              <a:r>
                <a:rPr lang="en-US" u="sng" dirty="0">
                  <a:solidFill>
                    <a:srgbClr val="0000FF"/>
                  </a:solidFill>
                  <a:hlinkClick r:id="rId5"/>
                </a:rPr>
                <a:t>Activating an OKR Review Cycle</a:t>
              </a:r>
              <a:r>
                <a:rPr lang="en-US" dirty="0">
                  <a:solidFill>
                    <a:srgbClr val="000000"/>
                  </a:solidFill>
                </a:rPr>
                <a:t> and </a:t>
              </a:r>
              <a:r>
                <a:rPr lang="en-US" u="sng" dirty="0">
                  <a:solidFill>
                    <a:srgbClr val="0000FF"/>
                  </a:solidFill>
                  <a:hlinkClick r:id="rId6"/>
                </a:rPr>
                <a:t>Tracking Progress of Objectives and Key Results</a:t>
              </a:r>
              <a:r>
                <a:rPr lang="en-US" dirty="0">
                  <a:solidFill>
                    <a:srgbClr val="000000"/>
                  </a:solidFill>
                </a:rPr>
                <a:t> for details.</a:t>
              </a:r>
            </a:p>
            <a:p>
              <a:pPr marL="742950" lvl="1" indent="-285750">
                <a:buBlip>
                  <a:blip r:embed="rId4"/>
                </a:buBlip>
              </a:pPr>
              <a:r>
                <a:rPr lang="en-US" dirty="0">
                  <a:solidFill>
                    <a:srgbClr val="000000"/>
                  </a:solidFill>
                </a:rPr>
                <a:t>The Include Initiatives Progress switch determines whether the progress of the </a:t>
              </a:r>
              <a:r>
                <a:rPr lang="en-US" u="sng" dirty="0">
                  <a:solidFill>
                    <a:srgbClr val="0000FF"/>
                  </a:solidFill>
                  <a:hlinkClick r:id="rId7"/>
                </a:rPr>
                <a:t>projects attached to your strategy and its objectives</a:t>
              </a:r>
              <a:r>
                <a:rPr lang="en-US" dirty="0">
                  <a:solidFill>
                    <a:srgbClr val="000000"/>
                  </a:solidFill>
                </a:rPr>
                <a:t> will be tracked, as shown in </a:t>
              </a:r>
              <a:r>
                <a:rPr lang="en-US" u="sng" dirty="0">
                  <a:solidFill>
                    <a:srgbClr val="0000FF"/>
                  </a:solidFill>
                  <a:hlinkClick r:id="rId6"/>
                </a:rPr>
                <a:t>Tracking Progress of Objectives and Key Results</a:t>
              </a:r>
              <a:r>
                <a:rPr lang="en-US" dirty="0">
                  <a:solidFill>
                    <a:srgbClr val="000000"/>
                  </a:solidFill>
                </a:rPr>
                <a:t>.</a:t>
              </a:r>
            </a:p>
            <a:p>
              <a:pPr marL="742950" lvl="1" indent="-285750">
                <a:buBlip>
                  <a:blip r:embed="rId4"/>
                </a:buBlip>
              </a:pPr>
              <a:r>
                <a:rPr lang="en-US" dirty="0">
                  <a:solidFill>
                    <a:srgbClr val="000000"/>
                  </a:solidFill>
                </a:rPr>
                <a:t>The Theme drop-down list lets you assign an objective to one theme.</a:t>
              </a:r>
            </a:p>
            <a:p>
              <a:pPr marL="742950" lvl="1" indent="-285750">
                <a:buBlip>
                  <a:blip r:embed="rId4"/>
                </a:buBlip>
              </a:pPr>
              <a:r>
                <a:rPr lang="en-US" dirty="0">
                  <a:solidFill>
                    <a:srgbClr val="000000"/>
                  </a:solidFill>
                </a:rPr>
                <a:t>The Key Goal drop-down list lets you assign an objective to one key goal.</a:t>
              </a:r>
              <a:endParaRPr lang="en-IN" dirty="0"/>
            </a:p>
          </p:txBody>
        </p:sp>
        <p:sp>
          <p:nvSpPr>
            <p:cNvPr id="9" name="Rounded Rectangle 8"/>
            <p:cNvSpPr/>
            <p:nvPr/>
          </p:nvSpPr>
          <p:spPr>
            <a:xfrm>
              <a:off x="6831081" y="845084"/>
              <a:ext cx="5053390" cy="58674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p:cNvGrpSpPr/>
            <p:nvPr/>
          </p:nvGrpSpPr>
          <p:grpSpPr>
            <a:xfrm>
              <a:off x="6177183" y="1080212"/>
              <a:ext cx="1014227" cy="1137731"/>
              <a:chOff x="263583" y="5316968"/>
              <a:chExt cx="984738" cy="1097280"/>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13266" t="15358" r="15305" b="13254"/>
              <a:stretch/>
            </p:blipFill>
            <p:spPr>
              <a:xfrm>
                <a:off x="263583" y="5316968"/>
                <a:ext cx="984738" cy="1097280"/>
              </a:xfrm>
              <a:prstGeom prst="rect">
                <a:avLst/>
              </a:prstGeom>
            </p:spPr>
          </p:pic>
          <p:sp>
            <p:nvSpPr>
              <p:cNvPr id="12" name="TextBox 11"/>
              <p:cNvSpPr txBox="1"/>
              <p:nvPr/>
            </p:nvSpPr>
            <p:spPr>
              <a:xfrm rot="20298816">
                <a:off x="416133" y="5740685"/>
                <a:ext cx="738187" cy="369332"/>
              </a:xfrm>
              <a:prstGeom prst="rect">
                <a:avLst/>
              </a:prstGeom>
              <a:noFill/>
            </p:spPr>
            <p:txBody>
              <a:bodyPr wrap="square" rtlCol="0">
                <a:spAutoFit/>
              </a:bodyPr>
              <a:lstStyle/>
              <a:p>
                <a:r>
                  <a:rPr lang="en-IN" b="1" i="1" dirty="0"/>
                  <a:t>Notes</a:t>
                </a:r>
              </a:p>
            </p:txBody>
          </p:sp>
        </p:grpSp>
      </p:grpSp>
      <p:sp>
        <p:nvSpPr>
          <p:cNvPr id="14" name="Rectangle 13"/>
          <p:cNvSpPr/>
          <p:nvPr/>
        </p:nvSpPr>
        <p:spPr>
          <a:xfrm>
            <a:off x="856163" y="5489532"/>
            <a:ext cx="6096000" cy="1200329"/>
          </a:xfrm>
          <a:prstGeom prst="rect">
            <a:avLst/>
          </a:prstGeom>
        </p:spPr>
        <p:txBody>
          <a:bodyPr>
            <a:spAutoFit/>
          </a:bodyPr>
          <a:lstStyle/>
          <a:p>
            <a:r>
              <a:rPr lang="en-US" dirty="0">
                <a:solidFill>
                  <a:srgbClr val="000000"/>
                </a:solidFill>
              </a:rPr>
              <a:t>If your objective belongs to more than one theme or key goal, it needs to be split into more than objective.</a:t>
            </a:r>
          </a:p>
          <a:p>
            <a:endParaRPr lang="en-US" dirty="0">
              <a:solidFill>
                <a:srgbClr val="000000"/>
              </a:solidFill>
            </a:endParaRPr>
          </a:p>
          <a:p>
            <a:r>
              <a:rPr lang="en-US" dirty="0">
                <a:solidFill>
                  <a:srgbClr val="000000"/>
                </a:solidFill>
              </a:rPr>
              <a:t>Fill in the details following your business requirements. </a:t>
            </a:r>
            <a:endParaRPr lang="en-US" b="0" i="0" dirty="0">
              <a:solidFill>
                <a:srgbClr val="000000"/>
              </a:solidFill>
              <a:effectLst/>
            </a:endParaRPr>
          </a:p>
        </p:txBody>
      </p:sp>
    </p:spTree>
    <p:extLst>
      <p:ext uri="{BB962C8B-B14F-4D97-AF65-F5344CB8AC3E}">
        <p14:creationId xmlns:p14="http://schemas.microsoft.com/office/powerpoint/2010/main" val="30989976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4098"/>
                                        </p:tgtEl>
                                        <p:attrNameLst>
                                          <p:attrName>style.visibility</p:attrName>
                                        </p:attrNameLst>
                                      </p:cBhvr>
                                      <p:to>
                                        <p:strVal val="visible"/>
                                      </p:to>
                                    </p:set>
                                    <p:anim calcmode="lin" valueType="num">
                                      <p:cBhvr>
                                        <p:cTn id="22" dur="500" fill="hold"/>
                                        <p:tgtEl>
                                          <p:spTgt spid="4098"/>
                                        </p:tgtEl>
                                        <p:attrNameLst>
                                          <p:attrName>ppt_w</p:attrName>
                                        </p:attrNameLst>
                                      </p:cBhvr>
                                      <p:tavLst>
                                        <p:tav tm="0">
                                          <p:val>
                                            <p:fltVal val="0"/>
                                          </p:val>
                                        </p:tav>
                                        <p:tav tm="100000">
                                          <p:val>
                                            <p:strVal val="#ppt_w"/>
                                          </p:val>
                                        </p:tav>
                                      </p:tavLst>
                                    </p:anim>
                                    <p:anim calcmode="lin" valueType="num">
                                      <p:cBhvr>
                                        <p:cTn id="23" dur="500" fill="hold"/>
                                        <p:tgtEl>
                                          <p:spTgt spid="4098"/>
                                        </p:tgtEl>
                                        <p:attrNameLst>
                                          <p:attrName>ppt_h</p:attrName>
                                        </p:attrNameLst>
                                      </p:cBhvr>
                                      <p:tavLst>
                                        <p:tav tm="0">
                                          <p:val>
                                            <p:fltVal val="0"/>
                                          </p:val>
                                        </p:tav>
                                        <p:tav tm="100000">
                                          <p:val>
                                            <p:strVal val="#ppt_h"/>
                                          </p:val>
                                        </p:tav>
                                      </p:tavLst>
                                    </p:anim>
                                    <p:animEffect transition="in" filter="fade">
                                      <p:cBhvr>
                                        <p:cTn id="24" dur="500"/>
                                        <p:tgtEl>
                                          <p:spTgt spid="409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7"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1075506" y="600017"/>
            <a:ext cx="9949545" cy="646331"/>
          </a:xfrm>
          <a:prstGeom prst="rect">
            <a:avLst/>
          </a:prstGeom>
        </p:spPr>
        <p:txBody>
          <a:bodyPr wrap="square">
            <a:spAutoFit/>
          </a:bodyPr>
          <a:lstStyle/>
          <a:p>
            <a:r>
              <a:rPr lang="en-US" dirty="0">
                <a:solidFill>
                  <a:srgbClr val="000000"/>
                </a:solidFill>
              </a:rPr>
              <a:t>When you click Apply, the Objective Form stays open and you can </a:t>
            </a:r>
            <a:r>
              <a:rPr lang="en-US" u="sng" dirty="0">
                <a:solidFill>
                  <a:srgbClr val="0000FF"/>
                </a:solidFill>
                <a:hlinkClick r:id="rId3"/>
              </a:rPr>
              <a:t>define the related key results</a:t>
            </a:r>
            <a:r>
              <a:rPr lang="en-US" dirty="0">
                <a:solidFill>
                  <a:srgbClr val="000000"/>
                </a:solidFill>
              </a:rPr>
              <a:t>, using the lower area in the Objective Form, as shown below.</a:t>
            </a:r>
            <a:endParaRPr lang="en-IN" dirty="0"/>
          </a:p>
        </p:txBody>
      </p:sp>
      <p:sp>
        <p:nvSpPr>
          <p:cNvPr id="5" name="Oval 4"/>
          <p:cNvSpPr/>
          <p:nvPr/>
        </p:nvSpPr>
        <p:spPr>
          <a:xfrm>
            <a:off x="563880" y="600017"/>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pic>
        <p:nvPicPr>
          <p:cNvPr id="5122" name="Picture 2" descr="https://po-livetrial.com/uppwisespm_dev/help/spm/lib/NewItem4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06" y="1380103"/>
            <a:ext cx="8801100" cy="225137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63880" y="3783000"/>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4</a:t>
            </a:r>
          </a:p>
        </p:txBody>
      </p:sp>
      <p:sp>
        <p:nvSpPr>
          <p:cNvPr id="3" name="Rectangle 2"/>
          <p:cNvSpPr/>
          <p:nvPr/>
        </p:nvSpPr>
        <p:spPr>
          <a:xfrm>
            <a:off x="951119" y="3838655"/>
            <a:ext cx="9250972" cy="369332"/>
          </a:xfrm>
          <a:prstGeom prst="rect">
            <a:avLst/>
          </a:prstGeom>
        </p:spPr>
        <p:txBody>
          <a:bodyPr wrap="square">
            <a:spAutoFit/>
          </a:bodyPr>
          <a:lstStyle/>
          <a:p>
            <a:r>
              <a:rPr lang="en-US" dirty="0">
                <a:solidFill>
                  <a:srgbClr val="000000"/>
                </a:solidFill>
              </a:rPr>
              <a:t>When you click Save, the objective is listed in the OKR Dashboard, as shown below.</a:t>
            </a:r>
            <a:endParaRPr lang="en-IN" dirty="0"/>
          </a:p>
        </p:txBody>
      </p:sp>
      <p:pic>
        <p:nvPicPr>
          <p:cNvPr id="5124" name="Picture 4" descr="https://po-livetrial.com/uppwisespm_dev/help/spm/lib/NewItem42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506" y="4575265"/>
            <a:ext cx="8467474" cy="12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3967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5124"/>
                                        </p:tgtEl>
                                        <p:attrNameLst>
                                          <p:attrName>style.visibility</p:attrName>
                                        </p:attrNameLst>
                                      </p:cBhvr>
                                      <p:to>
                                        <p:strVal val="visible"/>
                                      </p:to>
                                    </p:set>
                                    <p:anim calcmode="lin" valueType="num">
                                      <p:cBhvr>
                                        <p:cTn id="32" dur="500" fill="hold"/>
                                        <p:tgtEl>
                                          <p:spTgt spid="5124"/>
                                        </p:tgtEl>
                                        <p:attrNameLst>
                                          <p:attrName>ppt_w</p:attrName>
                                        </p:attrNameLst>
                                      </p:cBhvr>
                                      <p:tavLst>
                                        <p:tav tm="0">
                                          <p:val>
                                            <p:fltVal val="0"/>
                                          </p:val>
                                        </p:tav>
                                        <p:tav tm="100000">
                                          <p:val>
                                            <p:strVal val="#ppt_w"/>
                                          </p:val>
                                        </p:tav>
                                      </p:tavLst>
                                    </p:anim>
                                    <p:anim calcmode="lin" valueType="num">
                                      <p:cBhvr>
                                        <p:cTn id="33" dur="500" fill="hold"/>
                                        <p:tgtEl>
                                          <p:spTgt spid="5124"/>
                                        </p:tgtEl>
                                        <p:attrNameLst>
                                          <p:attrName>ppt_h</p:attrName>
                                        </p:attrNameLst>
                                      </p:cBhvr>
                                      <p:tavLst>
                                        <p:tav tm="0">
                                          <p:val>
                                            <p:fltVal val="0"/>
                                          </p:val>
                                        </p:tav>
                                        <p:tav tm="100000">
                                          <p:val>
                                            <p:strVal val="#ppt_h"/>
                                          </p:val>
                                        </p:tav>
                                      </p:tavLst>
                                    </p:anim>
                                    <p:animEffect transition="in" filter="fade">
                                      <p:cBhvr>
                                        <p:cTn id="34"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5" name="Oval 4"/>
          <p:cNvSpPr/>
          <p:nvPr/>
        </p:nvSpPr>
        <p:spPr>
          <a:xfrm>
            <a:off x="459377" y="466263"/>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5</a:t>
            </a:r>
          </a:p>
        </p:txBody>
      </p:sp>
      <p:sp>
        <p:nvSpPr>
          <p:cNvPr id="2" name="Rectangle 1"/>
          <p:cNvSpPr/>
          <p:nvPr/>
        </p:nvSpPr>
        <p:spPr>
          <a:xfrm>
            <a:off x="944880" y="466263"/>
            <a:ext cx="9596846" cy="646331"/>
          </a:xfrm>
          <a:prstGeom prst="rect">
            <a:avLst/>
          </a:prstGeom>
        </p:spPr>
        <p:txBody>
          <a:bodyPr wrap="square">
            <a:spAutoFit/>
          </a:bodyPr>
          <a:lstStyle/>
          <a:p>
            <a:r>
              <a:rPr lang="en-US" dirty="0">
                <a:solidFill>
                  <a:srgbClr val="000000"/>
                </a:solidFill>
              </a:rPr>
              <a:t>Click the gear icon in the top right of the OKR Dashboard to set the items to be displayed in the OKR Dashboard.</a:t>
            </a:r>
            <a:endParaRPr lang="en-IN" dirty="0"/>
          </a:p>
        </p:txBody>
      </p:sp>
      <p:pic>
        <p:nvPicPr>
          <p:cNvPr id="6148" name="Picture 4" descr="https://po-livetrial.com/uppwisespm_dev/help/spm/lib/NewItem4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 y="1220154"/>
            <a:ext cx="1785257" cy="123842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459377" y="2496820"/>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6</a:t>
            </a:r>
          </a:p>
        </p:txBody>
      </p:sp>
      <p:sp>
        <p:nvSpPr>
          <p:cNvPr id="3" name="Rectangle 2"/>
          <p:cNvSpPr/>
          <p:nvPr/>
        </p:nvSpPr>
        <p:spPr>
          <a:xfrm>
            <a:off x="944879" y="2524758"/>
            <a:ext cx="10772503" cy="646331"/>
          </a:xfrm>
          <a:prstGeom prst="rect">
            <a:avLst/>
          </a:prstGeom>
        </p:spPr>
        <p:txBody>
          <a:bodyPr wrap="square">
            <a:spAutoFit/>
          </a:bodyPr>
          <a:lstStyle/>
          <a:p>
            <a:r>
              <a:rPr lang="en-US" dirty="0">
                <a:solidFill>
                  <a:srgbClr val="000000"/>
                </a:solidFill>
              </a:rPr>
              <a:t>When the OKR Dashboard is populated by your objectives and its</a:t>
            </a:r>
            <a:r>
              <a:rPr lang="en-US" u="sng" dirty="0">
                <a:solidFill>
                  <a:srgbClr val="0000FF"/>
                </a:solidFill>
                <a:hlinkClick r:id="rId4"/>
              </a:rPr>
              <a:t> OKR Review Cycle has been activated</a:t>
            </a:r>
            <a:r>
              <a:rPr lang="en-US" dirty="0">
                <a:solidFill>
                  <a:srgbClr val="000000"/>
                </a:solidFill>
              </a:rPr>
              <a:t>, it will look comparable to the below, enabling you to </a:t>
            </a:r>
            <a:r>
              <a:rPr lang="en-US" u="sng" dirty="0">
                <a:solidFill>
                  <a:srgbClr val="0000FF"/>
                </a:solidFill>
                <a:hlinkClick r:id="rId5"/>
              </a:rPr>
              <a:t>update and monitor its progress</a:t>
            </a:r>
            <a:r>
              <a:rPr lang="en-US" dirty="0">
                <a:solidFill>
                  <a:srgbClr val="000000"/>
                </a:solidFill>
              </a:rPr>
              <a:t>.</a:t>
            </a:r>
            <a:endParaRPr lang="en-IN" dirty="0"/>
          </a:p>
        </p:txBody>
      </p:sp>
      <p:pic>
        <p:nvPicPr>
          <p:cNvPr id="6150" name="Picture 6" descr="https://po-livetrial.com/uppwisespm_dev/help/spm/lib/NewItem44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879" y="3386539"/>
            <a:ext cx="5379483" cy="30534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26144" y="3759101"/>
            <a:ext cx="3642598" cy="2308324"/>
          </a:xfrm>
          <a:prstGeom prst="rect">
            <a:avLst/>
          </a:prstGeom>
          <a:ln>
            <a:solidFill>
              <a:schemeClr val="tx1"/>
            </a:solidFill>
          </a:ln>
        </p:spPr>
        <p:txBody>
          <a:bodyPr wrap="square" lIns="91440" tIns="45720" rIns="91440" bIns="45720" anchor="t">
            <a:spAutoFit/>
          </a:bodyPr>
          <a:lstStyle/>
          <a:p>
            <a:endParaRPr lang="en-US" dirty="0">
              <a:solidFill>
                <a:srgbClr val="000000"/>
              </a:solidFill>
            </a:endParaRPr>
          </a:p>
          <a:p>
            <a:r>
              <a:rPr lang="en-US" dirty="0">
                <a:solidFill>
                  <a:srgbClr val="000000"/>
                </a:solidFill>
              </a:rPr>
              <a:t>    For quick scheduling, you can use the handlebars to the left of an objective to drag and drop an objective onto an OKR Review Cycle in the top right of the OKRs Dashboard, shown left.</a:t>
            </a:r>
            <a:endParaRPr lang="en-US" dirty="0">
              <a:solidFill>
                <a:srgbClr val="000000"/>
              </a:solidFill>
              <a:cs typeface="Calibri"/>
            </a:endParaRPr>
          </a:p>
          <a:p>
            <a:endParaRPr lang="en-IN" dirty="0"/>
          </a:p>
        </p:txBody>
      </p:sp>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3266" t="15358" r="15305" b="13254"/>
          <a:stretch/>
        </p:blipFill>
        <p:spPr>
          <a:xfrm>
            <a:off x="6765012" y="3171089"/>
            <a:ext cx="1014227" cy="1137731"/>
          </a:xfrm>
          <a:prstGeom prst="rect">
            <a:avLst/>
          </a:prstGeom>
        </p:spPr>
      </p:pic>
      <p:sp>
        <p:nvSpPr>
          <p:cNvPr id="13" name="TextBox 12"/>
          <p:cNvSpPr txBox="1"/>
          <p:nvPr/>
        </p:nvSpPr>
        <p:spPr>
          <a:xfrm rot="20298816">
            <a:off x="6874175" y="3627489"/>
            <a:ext cx="760293" cy="382947"/>
          </a:xfrm>
          <a:prstGeom prst="rect">
            <a:avLst/>
          </a:prstGeom>
          <a:noFill/>
        </p:spPr>
        <p:txBody>
          <a:bodyPr wrap="square" rtlCol="0">
            <a:spAutoFit/>
          </a:bodyPr>
          <a:lstStyle/>
          <a:p>
            <a:r>
              <a:rPr lang="en-IN" b="1" i="1" dirty="0"/>
              <a:t>Notes</a:t>
            </a:r>
          </a:p>
        </p:txBody>
      </p:sp>
    </p:spTree>
    <p:extLst>
      <p:ext uri="{BB962C8B-B14F-4D97-AF65-F5344CB8AC3E}">
        <p14:creationId xmlns:p14="http://schemas.microsoft.com/office/powerpoint/2010/main" val="15116726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1000"/>
                                        <p:tgtEl>
                                          <p:spTgt spid="6148"/>
                                        </p:tgtEl>
                                      </p:cBhvr>
                                    </p:animEffect>
                                    <p:anim calcmode="lin" valueType="num">
                                      <p:cBhvr>
                                        <p:cTn id="18" dur="1000" fill="hold"/>
                                        <p:tgtEl>
                                          <p:spTgt spid="6148"/>
                                        </p:tgtEl>
                                        <p:attrNameLst>
                                          <p:attrName>ppt_x</p:attrName>
                                        </p:attrNameLst>
                                      </p:cBhvr>
                                      <p:tavLst>
                                        <p:tav tm="0">
                                          <p:val>
                                            <p:strVal val="#ppt_x"/>
                                          </p:val>
                                        </p:tav>
                                        <p:tav tm="100000">
                                          <p:val>
                                            <p:strVal val="#ppt_x"/>
                                          </p:val>
                                        </p:tav>
                                      </p:tavLst>
                                    </p:anim>
                                    <p:anim calcmode="lin" valueType="num">
                                      <p:cBhvr>
                                        <p:cTn id="19" dur="1000" fill="hold"/>
                                        <p:tgtEl>
                                          <p:spTgt spid="614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6150"/>
                                        </p:tgtEl>
                                        <p:attrNameLst>
                                          <p:attrName>style.visibility</p:attrName>
                                        </p:attrNameLst>
                                      </p:cBhvr>
                                      <p:to>
                                        <p:strVal val="visible"/>
                                      </p:to>
                                    </p:set>
                                    <p:animEffect transition="in" filter="fade">
                                      <p:cBhvr>
                                        <p:cTn id="47" dur="1000"/>
                                        <p:tgtEl>
                                          <p:spTgt spid="6150"/>
                                        </p:tgtEl>
                                      </p:cBhvr>
                                    </p:animEffect>
                                    <p:anim calcmode="lin" valueType="num">
                                      <p:cBhvr>
                                        <p:cTn id="48" dur="1000" fill="hold"/>
                                        <p:tgtEl>
                                          <p:spTgt spid="6150"/>
                                        </p:tgtEl>
                                        <p:attrNameLst>
                                          <p:attrName>ppt_x</p:attrName>
                                        </p:attrNameLst>
                                      </p:cBhvr>
                                      <p:tavLst>
                                        <p:tav tm="0">
                                          <p:val>
                                            <p:strVal val="#ppt_x"/>
                                          </p:val>
                                        </p:tav>
                                        <p:tav tm="100000">
                                          <p:val>
                                            <p:strVal val="#ppt_x"/>
                                          </p:val>
                                        </p:tav>
                                      </p:tavLst>
                                    </p:anim>
                                    <p:anim calcmode="lin" valueType="num">
                                      <p:cBhvr>
                                        <p:cTn id="49"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animBg="1"/>
      <p:bldP spid="3" grpId="0"/>
      <p:bldP spid="6" grpId="0" animBg="1"/>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3. Defining an Key Results</a:t>
            </a:r>
            <a:endParaRPr lang="en-IN" sz="2800" b="1" i="1" dirty="0">
              <a:solidFill>
                <a:schemeClr val="bg1"/>
              </a:solidFill>
            </a:endParaRPr>
          </a:p>
        </p:txBody>
      </p:sp>
      <p:sp>
        <p:nvSpPr>
          <p:cNvPr id="2" name="Rectangle 1"/>
          <p:cNvSpPr/>
          <p:nvPr/>
        </p:nvSpPr>
        <p:spPr>
          <a:xfrm>
            <a:off x="683623" y="1205334"/>
            <a:ext cx="10968446" cy="646331"/>
          </a:xfrm>
          <a:prstGeom prst="rect">
            <a:avLst/>
          </a:prstGeom>
        </p:spPr>
        <p:txBody>
          <a:bodyPr wrap="square">
            <a:spAutoFit/>
          </a:bodyPr>
          <a:lstStyle/>
          <a:p>
            <a:r>
              <a:rPr lang="en-US" b="1" dirty="0">
                <a:solidFill>
                  <a:srgbClr val="000000"/>
                </a:solidFill>
              </a:rPr>
              <a:t>In Uppwise, once objectives have been defined, you set up the related key results as measurable achievements to contribute to the realization of the objective.</a:t>
            </a:r>
            <a:endParaRPr lang="en-IN" dirty="0"/>
          </a:p>
        </p:txBody>
      </p:sp>
      <p:sp>
        <p:nvSpPr>
          <p:cNvPr id="5" name="Rectangle 4"/>
          <p:cNvSpPr/>
          <p:nvPr/>
        </p:nvSpPr>
        <p:spPr>
          <a:xfrm>
            <a:off x="683623" y="1962321"/>
            <a:ext cx="1227909" cy="33918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b="1" dirty="0"/>
              <a:t>Steps</a:t>
            </a:r>
          </a:p>
        </p:txBody>
      </p:sp>
      <p:sp>
        <p:nvSpPr>
          <p:cNvPr id="6" name="Oval 5"/>
          <p:cNvSpPr/>
          <p:nvPr/>
        </p:nvSpPr>
        <p:spPr>
          <a:xfrm>
            <a:off x="683623" y="2408826"/>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7" name="Rectangle 6"/>
          <p:cNvSpPr/>
          <p:nvPr/>
        </p:nvSpPr>
        <p:spPr>
          <a:xfrm>
            <a:off x="1070861" y="2408826"/>
            <a:ext cx="10581208" cy="646331"/>
          </a:xfrm>
          <a:prstGeom prst="rect">
            <a:avLst/>
          </a:prstGeom>
        </p:spPr>
        <p:txBody>
          <a:bodyPr wrap="square">
            <a:spAutoFit/>
          </a:bodyPr>
          <a:lstStyle/>
          <a:p>
            <a:r>
              <a:rPr lang="en-US" dirty="0">
                <a:solidFill>
                  <a:srgbClr val="000000"/>
                </a:solidFill>
              </a:rPr>
              <a:t>In the OKRs Dashboard, once you have </a:t>
            </a:r>
            <a:r>
              <a:rPr lang="en-US" u="sng" dirty="0">
                <a:solidFill>
                  <a:srgbClr val="0000FF"/>
                </a:solidFill>
                <a:hlinkClick r:id="rId3"/>
              </a:rPr>
              <a:t>defined an objective</a:t>
            </a:r>
            <a:r>
              <a:rPr lang="en-US" dirty="0">
                <a:solidFill>
                  <a:srgbClr val="000000"/>
                </a:solidFill>
              </a:rPr>
              <a:t>, click its vertical ellipsis button, as shown below, to begin creating a new key result.</a:t>
            </a:r>
            <a:endParaRPr lang="en-IN" dirty="0"/>
          </a:p>
        </p:txBody>
      </p:sp>
      <p:pic>
        <p:nvPicPr>
          <p:cNvPr id="7170" name="Picture 2" descr="https://po-livetrial.com/uppwisespm_dev/help/spm/lib/NewItem4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501" y="3396660"/>
            <a:ext cx="10108690" cy="218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379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outHorizontal)">
                                      <p:cBhvr>
                                        <p:cTn id="14" dur="500"/>
                                        <p:tgtEl>
                                          <p:spTgt spid="2"/>
                                        </p:tgtEl>
                                      </p:cBhvr>
                                    </p:animEffect>
                                  </p:childTnLst>
                                </p:cTn>
                              </p:par>
                              <p:par>
                                <p:cTn id="15" presetID="16" presetClass="entr" presetSubtype="42"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Horizontal)">
                                      <p:cBhvr>
                                        <p:cTn id="17" dur="500"/>
                                        <p:tgtEl>
                                          <p:spTgt spid="5"/>
                                        </p:tgtEl>
                                      </p:cBhvr>
                                    </p:animEffect>
                                  </p:childTnLst>
                                </p:cTn>
                              </p:par>
                              <p:par>
                                <p:cTn id="18" presetID="16" presetClass="entr" presetSubtype="42"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outHorizontal)">
                                      <p:cBhvr>
                                        <p:cTn id="20" dur="500"/>
                                        <p:tgtEl>
                                          <p:spTgt spid="7"/>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outHorizontal)">
                                      <p:cBhvr>
                                        <p:cTn id="23" dur="500"/>
                                        <p:tgtEl>
                                          <p:spTgt spid="6"/>
                                        </p:tgtEl>
                                      </p:cBhvr>
                                    </p:animEffect>
                                  </p:childTnLst>
                                </p:cTn>
                              </p:par>
                              <p:par>
                                <p:cTn id="24" presetID="16" presetClass="entr" presetSubtype="42"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barn(outHorizontal)">
                                      <p:cBhvr>
                                        <p:cTn id="2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566057" y="589895"/>
            <a:ext cx="11059885" cy="646331"/>
          </a:xfrm>
          <a:prstGeom prst="rect">
            <a:avLst/>
          </a:prstGeom>
        </p:spPr>
        <p:txBody>
          <a:bodyPr wrap="square">
            <a:spAutoFit/>
          </a:bodyPr>
          <a:lstStyle/>
          <a:p>
            <a:r>
              <a:rPr lang="en-US" dirty="0">
                <a:solidFill>
                  <a:srgbClr val="000000"/>
                </a:solidFill>
              </a:rPr>
              <a:t>Alternatively, in the Objective Form, which you use when you define objectives, you can add the objective's key results, instead of using the dashboard:</a:t>
            </a:r>
            <a:endParaRPr lang="en-IN" dirty="0"/>
          </a:p>
        </p:txBody>
      </p:sp>
      <p:pic>
        <p:nvPicPr>
          <p:cNvPr id="8194" name="Picture 2" descr="https://po-livetrial.com/uppwisespm_dev/help/spm/lib/NewItem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57" y="1359858"/>
            <a:ext cx="8544288" cy="516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091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circle(in)">
                                      <p:cBhvr>
                                        <p:cTn id="10"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1140822" y="466263"/>
            <a:ext cx="10589623" cy="646331"/>
          </a:xfrm>
          <a:prstGeom prst="rect">
            <a:avLst/>
          </a:prstGeom>
        </p:spPr>
        <p:txBody>
          <a:bodyPr wrap="square">
            <a:spAutoFit/>
          </a:bodyPr>
          <a:lstStyle/>
          <a:p>
            <a:r>
              <a:rPr lang="en-US" dirty="0">
                <a:solidFill>
                  <a:srgbClr val="000000"/>
                </a:solidFill>
              </a:rPr>
              <a:t>A new row is added in-line, below the objective, where you can fill in the details of the key result, as shown below.</a:t>
            </a:r>
            <a:endParaRPr lang="en-IN" dirty="0"/>
          </a:p>
        </p:txBody>
      </p:sp>
      <p:sp>
        <p:nvSpPr>
          <p:cNvPr id="5" name="Oval 4"/>
          <p:cNvSpPr/>
          <p:nvPr/>
        </p:nvSpPr>
        <p:spPr>
          <a:xfrm>
            <a:off x="588142" y="466263"/>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pic>
        <p:nvPicPr>
          <p:cNvPr id="9218" name="Picture 2" descr="https://po-livetrial.com/uppwisespm_dev/help/spm/lib/NewItem4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821" y="1234440"/>
            <a:ext cx="9818915" cy="1708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0821" y="3210338"/>
            <a:ext cx="8564883" cy="369332"/>
          </a:xfrm>
          <a:prstGeom prst="rect">
            <a:avLst/>
          </a:prstGeom>
        </p:spPr>
        <p:txBody>
          <a:bodyPr wrap="square">
            <a:spAutoFit/>
          </a:bodyPr>
          <a:lstStyle/>
          <a:p>
            <a:r>
              <a:rPr lang="en-US" dirty="0">
                <a:solidFill>
                  <a:srgbClr val="000000"/>
                </a:solidFill>
              </a:rPr>
              <a:t>Click the Save icon to confirm and store the definition of the new key result.</a:t>
            </a:r>
            <a:endParaRPr lang="en-US" b="0" i="0" dirty="0">
              <a:solidFill>
                <a:srgbClr val="000000"/>
              </a:solidFill>
              <a:effectLst/>
            </a:endParaRPr>
          </a:p>
        </p:txBody>
      </p:sp>
      <p:sp>
        <p:nvSpPr>
          <p:cNvPr id="7" name="Oval 6"/>
          <p:cNvSpPr/>
          <p:nvPr/>
        </p:nvSpPr>
        <p:spPr>
          <a:xfrm>
            <a:off x="610081" y="3200849"/>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spTree>
    <p:extLst>
      <p:ext uri="{BB962C8B-B14F-4D97-AF65-F5344CB8AC3E}">
        <p14:creationId xmlns:p14="http://schemas.microsoft.com/office/powerpoint/2010/main" val="29274633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anim calcmode="lin" valueType="num">
                                      <p:cBhvr additive="base">
                                        <p:cTn id="15" dur="500" fill="hold"/>
                                        <p:tgtEl>
                                          <p:spTgt spid="9218"/>
                                        </p:tgtEl>
                                        <p:attrNameLst>
                                          <p:attrName>ppt_x</p:attrName>
                                        </p:attrNameLst>
                                      </p:cBhvr>
                                      <p:tavLst>
                                        <p:tav tm="0">
                                          <p:val>
                                            <p:strVal val="1+#ppt_w/2"/>
                                          </p:val>
                                        </p:tav>
                                        <p:tav tm="100000">
                                          <p:val>
                                            <p:strVal val="#ppt_x"/>
                                          </p:val>
                                        </p:tav>
                                      </p:tavLst>
                                    </p:anim>
                                    <p:anim calcmode="lin" valueType="num">
                                      <p:cBhvr additive="base">
                                        <p:cTn id="16" dur="500" fill="hold"/>
                                        <p:tgtEl>
                                          <p:spTgt spid="9218"/>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7078" y="107325"/>
            <a:ext cx="1669366" cy="357968"/>
          </a:xfrm>
          <a:prstGeom prst="rect">
            <a:avLst/>
          </a:prstGeom>
        </p:spPr>
      </p:pic>
      <p:sp>
        <p:nvSpPr>
          <p:cNvPr id="5" name="Title 1"/>
          <p:cNvSpPr txBox="1">
            <a:spLocks/>
          </p:cNvSpPr>
          <p:nvPr/>
        </p:nvSpPr>
        <p:spPr>
          <a:xfrm>
            <a:off x="779417" y="1591700"/>
            <a:ext cx="10423155" cy="339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u="sng" dirty="0">
              <a:latin typeface="+mn-lt"/>
            </a:endParaRPr>
          </a:p>
        </p:txBody>
      </p:sp>
      <p:sp>
        <p:nvSpPr>
          <p:cNvPr id="3" name="Rectangle 2"/>
          <p:cNvSpPr/>
          <p:nvPr/>
        </p:nvSpPr>
        <p:spPr>
          <a:xfrm>
            <a:off x="657497" y="1356569"/>
            <a:ext cx="10445932" cy="830997"/>
          </a:xfrm>
          <a:prstGeom prst="rect">
            <a:avLst/>
          </a:prstGeom>
        </p:spPr>
        <p:txBody>
          <a:bodyPr wrap="square">
            <a:spAutoFit/>
          </a:bodyPr>
          <a:lstStyle/>
          <a:p>
            <a:r>
              <a:rPr lang="en-US" sz="2400" dirty="0">
                <a:solidFill>
                  <a:srgbClr val="000000"/>
                </a:solidFill>
                <a:latin typeface="SF Pro Text"/>
              </a:rPr>
              <a:t>A </a:t>
            </a:r>
            <a:r>
              <a:rPr lang="en-US" sz="2400" b="1" dirty="0">
                <a:solidFill>
                  <a:srgbClr val="000000"/>
                </a:solidFill>
                <a:latin typeface="SF Pro Text"/>
              </a:rPr>
              <a:t>strategy</a:t>
            </a:r>
            <a:r>
              <a:rPr lang="en-US" sz="2400" dirty="0">
                <a:solidFill>
                  <a:srgbClr val="000000"/>
                </a:solidFill>
                <a:latin typeface="SF Pro Text"/>
              </a:rPr>
              <a:t> reflects the personality of an organization and defines its business intent over a period of time. </a:t>
            </a:r>
            <a:endParaRPr lang="en-IN" sz="2400" dirty="0"/>
          </a:p>
        </p:txBody>
      </p:sp>
      <p:sp>
        <p:nvSpPr>
          <p:cNvPr id="6" name="Rectangle 5"/>
          <p:cNvSpPr/>
          <p:nvPr/>
        </p:nvSpPr>
        <p:spPr>
          <a:xfrm>
            <a:off x="657497" y="2182530"/>
            <a:ext cx="9570720" cy="4154984"/>
          </a:xfrm>
          <a:prstGeom prst="rect">
            <a:avLst/>
          </a:prstGeom>
        </p:spPr>
        <p:txBody>
          <a:bodyPr wrap="square">
            <a:spAutoFit/>
          </a:bodyPr>
          <a:lstStyle/>
          <a:p>
            <a:pPr marL="342900" indent="-342900">
              <a:buBlip>
                <a:blip r:embed="rId3"/>
              </a:buBlip>
            </a:pPr>
            <a:r>
              <a:rPr lang="en-US" sz="2400" dirty="0">
                <a:latin typeface="SF Pro Text"/>
              </a:rPr>
              <a:t>Strategic management is the ongoing </a:t>
            </a:r>
            <a:r>
              <a:rPr lang="en-US" sz="2400" b="1" dirty="0">
                <a:latin typeface="SF Pro Text"/>
              </a:rPr>
              <a:t>planning</a:t>
            </a:r>
            <a:r>
              <a:rPr lang="en-US" sz="2400" dirty="0">
                <a:latin typeface="SF Pro Text"/>
              </a:rPr>
              <a:t>, </a:t>
            </a:r>
            <a:r>
              <a:rPr lang="en-US" sz="2400" b="1" dirty="0">
                <a:latin typeface="SF Pro Text"/>
              </a:rPr>
              <a:t>monitoring</a:t>
            </a:r>
            <a:r>
              <a:rPr lang="en-US" sz="2400" dirty="0">
                <a:latin typeface="SF Pro Text"/>
              </a:rPr>
              <a:t>, </a:t>
            </a:r>
            <a:r>
              <a:rPr lang="en-US" sz="2400" b="1" dirty="0">
                <a:latin typeface="SF Pro Text"/>
              </a:rPr>
              <a:t>analysis</a:t>
            </a:r>
            <a:r>
              <a:rPr lang="en-US" sz="2400" dirty="0">
                <a:latin typeface="SF Pro Text"/>
              </a:rPr>
              <a:t> and </a:t>
            </a:r>
            <a:r>
              <a:rPr lang="en-US" sz="2400" b="1" dirty="0">
                <a:latin typeface="SF Pro Text"/>
              </a:rPr>
              <a:t>assessment</a:t>
            </a:r>
            <a:r>
              <a:rPr lang="en-US" sz="2400" dirty="0">
                <a:latin typeface="SF Pro Text"/>
              </a:rPr>
              <a:t> of all necessities an organization needs to meet its goals and objectives.</a:t>
            </a:r>
          </a:p>
          <a:p>
            <a:pPr marL="342900" indent="-342900">
              <a:buBlip>
                <a:blip r:embed="rId3"/>
              </a:buBlip>
            </a:pPr>
            <a:endParaRPr lang="en-US" sz="2400" dirty="0">
              <a:latin typeface="SF Pro Text"/>
            </a:endParaRPr>
          </a:p>
          <a:p>
            <a:pPr marL="342900" indent="-342900">
              <a:buBlip>
                <a:blip r:embed="rId3"/>
              </a:buBlip>
            </a:pPr>
            <a:r>
              <a:rPr lang="en-US" sz="2400" dirty="0">
                <a:latin typeface="SF Pro Text"/>
              </a:rPr>
              <a:t>Changes in business environments will require organizations to constantly assess their strategies for success. </a:t>
            </a:r>
          </a:p>
          <a:p>
            <a:pPr marL="342900" indent="-342900">
              <a:buBlip>
                <a:blip r:embed="rId3"/>
              </a:buBlip>
            </a:pPr>
            <a:endParaRPr lang="en-US" sz="2400" dirty="0">
              <a:latin typeface="SF Pro Text"/>
            </a:endParaRPr>
          </a:p>
          <a:p>
            <a:pPr marL="342900" indent="-342900">
              <a:buBlip>
                <a:blip r:embed="rId3"/>
              </a:buBlip>
            </a:pPr>
            <a:r>
              <a:rPr lang="en-US" sz="2400" dirty="0">
                <a:latin typeface="SF Pro Text"/>
              </a:rPr>
              <a:t>The </a:t>
            </a:r>
            <a:r>
              <a:rPr lang="en-US" sz="2400" b="1" dirty="0">
                <a:latin typeface="SF Pro Text"/>
              </a:rPr>
              <a:t>strategic management process</a:t>
            </a:r>
            <a:r>
              <a:rPr lang="en-US" sz="2400" dirty="0">
                <a:latin typeface="SF Pro Text"/>
              </a:rPr>
              <a:t> helps organizations take stock of their present situation, chalk out strategies, deploy them and analyze the effectiveness of the implemented management strategies.</a:t>
            </a:r>
            <a:endParaRPr lang="en-IN" sz="2400" dirty="0">
              <a:latin typeface="SF Pro Text"/>
            </a:endParaRPr>
          </a:p>
        </p:txBody>
      </p:sp>
      <p:sp>
        <p:nvSpPr>
          <p:cNvPr id="10" name="Title 1"/>
          <p:cNvSpPr txBox="1">
            <a:spLocks/>
          </p:cNvSpPr>
          <p:nvPr/>
        </p:nvSpPr>
        <p:spPr>
          <a:xfrm>
            <a:off x="0" y="561148"/>
            <a:ext cx="12192000" cy="586970"/>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What is strategy ?</a:t>
            </a:r>
          </a:p>
        </p:txBody>
      </p:sp>
    </p:spTree>
    <p:extLst>
      <p:ext uri="{BB962C8B-B14F-4D97-AF65-F5344CB8AC3E}">
        <p14:creationId xmlns:p14="http://schemas.microsoft.com/office/powerpoint/2010/main" val="18585734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https://po-livetrial.com/uppwisespm_dev/help/spm/lib/NewItem4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495" y="2792937"/>
            <a:ext cx="6619604" cy="31966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5"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mn-lt"/>
              </a:rPr>
              <a:t>Activity Based and Value Based Key Results</a:t>
            </a:r>
            <a:endParaRPr lang="en-US" sz="2800" dirty="0">
              <a:solidFill>
                <a:schemeClr val="bg1"/>
              </a:solidFill>
              <a:latin typeface="+mn-lt"/>
            </a:endParaRPr>
          </a:p>
        </p:txBody>
      </p:sp>
      <p:sp>
        <p:nvSpPr>
          <p:cNvPr id="3" name="Rectangle 2"/>
          <p:cNvSpPr/>
          <p:nvPr/>
        </p:nvSpPr>
        <p:spPr>
          <a:xfrm>
            <a:off x="1358536" y="1387244"/>
            <a:ext cx="10280469" cy="369332"/>
          </a:xfrm>
          <a:prstGeom prst="rect">
            <a:avLst/>
          </a:prstGeom>
        </p:spPr>
        <p:txBody>
          <a:bodyPr wrap="square">
            <a:spAutoFit/>
          </a:bodyPr>
          <a:lstStyle/>
          <a:p>
            <a:r>
              <a:rPr lang="en-US" dirty="0">
                <a:solidFill>
                  <a:srgbClr val="000000"/>
                </a:solidFill>
              </a:rPr>
              <a:t>Click the key result in the OKRs Dashboard or in the Objective Form. </a:t>
            </a:r>
            <a:endParaRPr lang="en-IN" dirty="0"/>
          </a:p>
        </p:txBody>
      </p:sp>
      <p:sp>
        <p:nvSpPr>
          <p:cNvPr id="6" name="Oval 5"/>
          <p:cNvSpPr/>
          <p:nvPr/>
        </p:nvSpPr>
        <p:spPr>
          <a:xfrm>
            <a:off x="814251" y="1387244"/>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7" name="Rectangle 6"/>
          <p:cNvSpPr/>
          <p:nvPr/>
        </p:nvSpPr>
        <p:spPr>
          <a:xfrm>
            <a:off x="1358536" y="1766065"/>
            <a:ext cx="10463350" cy="646331"/>
          </a:xfrm>
          <a:prstGeom prst="rect">
            <a:avLst/>
          </a:prstGeom>
        </p:spPr>
        <p:txBody>
          <a:bodyPr wrap="square">
            <a:spAutoFit/>
          </a:bodyPr>
          <a:lstStyle/>
          <a:p>
            <a:r>
              <a:rPr lang="en-US" dirty="0">
                <a:solidFill>
                  <a:srgbClr val="000000"/>
                </a:solidFill>
              </a:rPr>
              <a:t>The Key Result Form opens, where you can specify whether the selected key result is activity based or value based, as shown below.</a:t>
            </a:r>
            <a:endParaRPr lang="en-IN" dirty="0"/>
          </a:p>
        </p:txBody>
      </p:sp>
    </p:spTree>
    <p:extLst>
      <p:ext uri="{BB962C8B-B14F-4D97-AF65-F5344CB8AC3E}">
        <p14:creationId xmlns:p14="http://schemas.microsoft.com/office/powerpoint/2010/main" val="19297251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par>
                                <p:cTn id="16" presetID="2" presetClass="entr" presetSubtype="9"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1467393" y="655673"/>
            <a:ext cx="4201887" cy="923330"/>
          </a:xfrm>
          <a:prstGeom prst="rect">
            <a:avLst/>
          </a:prstGeom>
        </p:spPr>
        <p:txBody>
          <a:bodyPr wrap="square">
            <a:spAutoFit/>
          </a:bodyPr>
          <a:lstStyle/>
          <a:p>
            <a:r>
              <a:rPr lang="en-US" dirty="0">
                <a:solidFill>
                  <a:srgbClr val="000000"/>
                </a:solidFill>
              </a:rPr>
              <a:t>When the key result is value based, the information you will be able to add to track progress will be numeric, as shown below.</a:t>
            </a:r>
            <a:endParaRPr lang="en-IN" dirty="0"/>
          </a:p>
        </p:txBody>
      </p:sp>
      <p:sp>
        <p:nvSpPr>
          <p:cNvPr id="5" name="Oval 4"/>
          <p:cNvSpPr/>
          <p:nvPr/>
        </p:nvSpPr>
        <p:spPr>
          <a:xfrm>
            <a:off x="892628" y="662208"/>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pic>
        <p:nvPicPr>
          <p:cNvPr id="11266" name="Picture 2" descr="https://po-livetrial.com/uppwisespm_dev/help/spm/lib/NewItem4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28" y="2176926"/>
            <a:ext cx="4776652" cy="41529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05749" y="655673"/>
            <a:ext cx="4878286" cy="1200329"/>
          </a:xfrm>
          <a:prstGeom prst="rect">
            <a:avLst/>
          </a:prstGeom>
        </p:spPr>
        <p:txBody>
          <a:bodyPr wrap="square">
            <a:spAutoFit/>
          </a:bodyPr>
          <a:lstStyle/>
          <a:p>
            <a:r>
              <a:rPr lang="en-US" dirty="0">
                <a:solidFill>
                  <a:srgbClr val="000000"/>
                </a:solidFill>
              </a:rPr>
              <a:t>When the key result is activity based, the information you will be able to add to track progress will be percentage-based, as shown below</a:t>
            </a:r>
            <a:endParaRPr lang="en-IN" dirty="0"/>
          </a:p>
        </p:txBody>
      </p:sp>
      <p:sp>
        <p:nvSpPr>
          <p:cNvPr id="7" name="Oval 6"/>
          <p:cNvSpPr/>
          <p:nvPr/>
        </p:nvSpPr>
        <p:spPr>
          <a:xfrm>
            <a:off x="6365966" y="671266"/>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pic>
        <p:nvPicPr>
          <p:cNvPr id="11268" name="Picture 4" descr="https://po-livetrial.com/uppwisespm_dev/help/spm/lib/NewItem46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85" y="1943591"/>
            <a:ext cx="5124450" cy="43862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061165" y="671266"/>
            <a:ext cx="0" cy="5658561"/>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13010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1266"/>
                                        </p:tgtEl>
                                        <p:attrNameLst>
                                          <p:attrName>style.visibility</p:attrName>
                                        </p:attrNameLst>
                                      </p:cBhvr>
                                      <p:to>
                                        <p:strVal val="visible"/>
                                      </p:to>
                                    </p:set>
                                    <p:anim calcmode="lin" valueType="num">
                                      <p:cBhvr additive="base">
                                        <p:cTn id="15" dur="500" fill="hold"/>
                                        <p:tgtEl>
                                          <p:spTgt spid="11266"/>
                                        </p:tgtEl>
                                        <p:attrNameLst>
                                          <p:attrName>ppt_x</p:attrName>
                                        </p:attrNameLst>
                                      </p:cBhvr>
                                      <p:tavLst>
                                        <p:tav tm="0">
                                          <p:val>
                                            <p:strVal val="1+#ppt_w/2"/>
                                          </p:val>
                                        </p:tav>
                                        <p:tav tm="100000">
                                          <p:val>
                                            <p:strVal val="#ppt_x"/>
                                          </p:val>
                                        </p:tav>
                                      </p:tavLst>
                                    </p:anim>
                                    <p:anim calcmode="lin" valueType="num">
                                      <p:cBhvr additive="base">
                                        <p:cTn id="16" dur="500" fill="hold"/>
                                        <p:tgtEl>
                                          <p:spTgt spid="11266"/>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1268"/>
                                        </p:tgtEl>
                                        <p:attrNameLst>
                                          <p:attrName>style.visibility</p:attrName>
                                        </p:attrNameLst>
                                      </p:cBhvr>
                                      <p:to>
                                        <p:strVal val="visible"/>
                                      </p:to>
                                    </p:set>
                                    <p:anim calcmode="lin" valueType="num">
                                      <p:cBhvr additive="base">
                                        <p:cTn id="31" dur="500" fill="hold"/>
                                        <p:tgtEl>
                                          <p:spTgt spid="11268"/>
                                        </p:tgtEl>
                                        <p:attrNameLst>
                                          <p:attrName>ppt_x</p:attrName>
                                        </p:attrNameLst>
                                      </p:cBhvr>
                                      <p:tavLst>
                                        <p:tav tm="0">
                                          <p:val>
                                            <p:strVal val="1+#ppt_w/2"/>
                                          </p:val>
                                        </p:tav>
                                        <p:tav tm="100000">
                                          <p:val>
                                            <p:strVal val="#ppt_x"/>
                                          </p:val>
                                        </p:tav>
                                      </p:tavLst>
                                    </p:anim>
                                    <p:anim calcmode="lin" valueType="num">
                                      <p:cBhvr additive="base">
                                        <p:cTn id="32"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5"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solidFill>
                  <a:schemeClr val="bg1"/>
                </a:solidFill>
              </a:rPr>
              <a:t>Tracking Strategic Performance</a:t>
            </a:r>
          </a:p>
        </p:txBody>
      </p:sp>
      <p:sp>
        <p:nvSpPr>
          <p:cNvPr id="3" name="Rectangle 2"/>
          <p:cNvSpPr/>
          <p:nvPr/>
        </p:nvSpPr>
        <p:spPr>
          <a:xfrm>
            <a:off x="827314" y="1387244"/>
            <a:ext cx="9831976" cy="369332"/>
          </a:xfrm>
          <a:prstGeom prst="rect">
            <a:avLst/>
          </a:prstGeom>
        </p:spPr>
        <p:txBody>
          <a:bodyPr wrap="square">
            <a:spAutoFit/>
          </a:bodyPr>
          <a:lstStyle/>
          <a:p>
            <a:r>
              <a:rPr lang="en-US" b="1" dirty="0">
                <a:solidFill>
                  <a:srgbClr val="000000"/>
                </a:solidFill>
              </a:rPr>
              <a:t>Tracking strategic performance in Uppwise consists of the following tasks.</a:t>
            </a:r>
            <a:endParaRPr lang="en-IN" dirty="0"/>
          </a:p>
        </p:txBody>
      </p:sp>
      <p:sp>
        <p:nvSpPr>
          <p:cNvPr id="6" name="Rectangle 5"/>
          <p:cNvSpPr/>
          <p:nvPr/>
        </p:nvSpPr>
        <p:spPr>
          <a:xfrm>
            <a:off x="827313" y="1938486"/>
            <a:ext cx="10890069" cy="2585323"/>
          </a:xfrm>
          <a:prstGeom prst="rect">
            <a:avLst/>
          </a:prstGeom>
        </p:spPr>
        <p:txBody>
          <a:bodyPr wrap="square">
            <a:spAutoFit/>
          </a:bodyPr>
          <a:lstStyle/>
          <a:p>
            <a:pPr>
              <a:buFont typeface="+mj-lt"/>
              <a:buAutoNum type="arabicPeriod"/>
            </a:pPr>
            <a:r>
              <a:rPr lang="en-US" u="sng" dirty="0">
                <a:solidFill>
                  <a:srgbClr val="0000FF"/>
                </a:solidFill>
                <a:hlinkClick r:id="rId3"/>
              </a:rPr>
              <a:t>Verifying the Value of a Value Stream</a:t>
            </a:r>
            <a:r>
              <a:rPr lang="en-US" dirty="0">
                <a:solidFill>
                  <a:srgbClr val="000000"/>
                </a:solidFill>
              </a:rPr>
              <a:t>. The association of strategies, portfolios, and projects unlocks the complete chain of information about strategies, portfolios, and projects to answer in one glance the investment spent and the value realized by the strategy's value streams and associated portfolios.</a:t>
            </a:r>
            <a:br>
              <a:rPr lang="en-US" dirty="0">
                <a:solidFill>
                  <a:srgbClr val="000000"/>
                </a:solidFill>
              </a:rPr>
            </a:br>
            <a:endParaRPr lang="en-US" dirty="0">
              <a:solidFill>
                <a:srgbClr val="000000"/>
              </a:solidFill>
            </a:endParaRPr>
          </a:p>
          <a:p>
            <a:pPr>
              <a:buFont typeface="+mj-lt"/>
              <a:buAutoNum type="arabicPeriod"/>
            </a:pPr>
            <a:r>
              <a:rPr lang="en-US" u="sng" dirty="0">
                <a:solidFill>
                  <a:srgbClr val="0000FF"/>
                </a:solidFill>
                <a:hlinkClick r:id="rId4"/>
              </a:rPr>
              <a:t>Activating an OKR Review Cycle</a:t>
            </a:r>
            <a:r>
              <a:rPr lang="en-US" dirty="0">
                <a:solidFill>
                  <a:srgbClr val="000000"/>
                </a:solidFill>
              </a:rPr>
              <a:t>. By activating an OKR Review Cycle, you determine the period within which objectives and key results are intended to be achieved and during which they can be tracked and monitored.</a:t>
            </a:r>
            <a:br>
              <a:rPr lang="en-US" dirty="0">
                <a:solidFill>
                  <a:srgbClr val="000000"/>
                </a:solidFill>
              </a:rPr>
            </a:br>
            <a:endParaRPr lang="en-US" dirty="0">
              <a:solidFill>
                <a:srgbClr val="000000"/>
              </a:solidFill>
            </a:endParaRPr>
          </a:p>
          <a:p>
            <a:pPr>
              <a:buFont typeface="+mj-lt"/>
              <a:buAutoNum type="arabicPeriod"/>
            </a:pPr>
            <a:r>
              <a:rPr lang="en-US" u="sng" dirty="0">
                <a:solidFill>
                  <a:srgbClr val="0000FF"/>
                </a:solidFill>
                <a:hlinkClick r:id="rId5"/>
              </a:rPr>
              <a:t>Tracking Progress of Objectives and Key Results</a:t>
            </a:r>
            <a:r>
              <a:rPr lang="en-US" dirty="0">
                <a:solidFill>
                  <a:srgbClr val="000000"/>
                </a:solidFill>
              </a:rPr>
              <a:t>. Once your strategy is open and the relevant OKR Review Cycle has been activated, you're ready to track and monitor the strategy's progress.</a:t>
            </a:r>
            <a:endParaRPr lang="en-US" b="0" i="0" dirty="0">
              <a:solidFill>
                <a:srgbClr val="000000"/>
              </a:solidFill>
              <a:effectLst/>
            </a:endParaRPr>
          </a:p>
        </p:txBody>
      </p:sp>
    </p:spTree>
    <p:extLst>
      <p:ext uri="{BB962C8B-B14F-4D97-AF65-F5344CB8AC3E}">
        <p14:creationId xmlns:p14="http://schemas.microsoft.com/office/powerpoint/2010/main" val="20166010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right)">
                                      <p:cBhvr>
                                        <p:cTn id="14" dur="500"/>
                                        <p:tgtEl>
                                          <p:spTgt spid="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1. </a:t>
            </a:r>
            <a:r>
              <a:rPr lang="en-US" sz="3600" b="1" dirty="0">
                <a:solidFill>
                  <a:schemeClr val="bg1"/>
                </a:solidFill>
              </a:rPr>
              <a:t>Verifying the Value of a Value Stream</a:t>
            </a:r>
          </a:p>
        </p:txBody>
      </p:sp>
      <p:sp>
        <p:nvSpPr>
          <p:cNvPr id="2" name="Rectangle 1"/>
          <p:cNvSpPr/>
          <p:nvPr/>
        </p:nvSpPr>
        <p:spPr>
          <a:xfrm>
            <a:off x="905691" y="1318955"/>
            <a:ext cx="10668000" cy="923330"/>
          </a:xfrm>
          <a:prstGeom prst="rect">
            <a:avLst/>
          </a:prstGeom>
        </p:spPr>
        <p:txBody>
          <a:bodyPr wrap="square" lIns="91440" tIns="45720" rIns="91440" bIns="45720" anchor="t">
            <a:spAutoFit/>
          </a:bodyPr>
          <a:lstStyle/>
          <a:p>
            <a:r>
              <a:rPr lang="en-US" b="1" dirty="0">
                <a:solidFill>
                  <a:srgbClr val="000000"/>
                </a:solidFill>
              </a:rPr>
              <a:t>In Uppwise, the association of strategies, portfolios, and projects unlocks the complete chain of information about strategies, portfolios, and projects to answer in one glance the investment spent, and the value realized by the strategy's value streams and associated portfolios.</a:t>
            </a:r>
            <a:endParaRPr lang="en-IN" dirty="0"/>
          </a:p>
        </p:txBody>
      </p:sp>
      <p:sp>
        <p:nvSpPr>
          <p:cNvPr id="5" name="Rectangle 4"/>
          <p:cNvSpPr/>
          <p:nvPr/>
        </p:nvSpPr>
        <p:spPr>
          <a:xfrm>
            <a:off x="918754" y="2302586"/>
            <a:ext cx="10354492" cy="646331"/>
          </a:xfrm>
          <a:prstGeom prst="rect">
            <a:avLst/>
          </a:prstGeom>
        </p:spPr>
        <p:txBody>
          <a:bodyPr wrap="square">
            <a:spAutoFit/>
          </a:bodyPr>
          <a:lstStyle/>
          <a:p>
            <a:r>
              <a:rPr lang="en-US" dirty="0">
                <a:solidFill>
                  <a:srgbClr val="000000"/>
                </a:solidFill>
              </a:rPr>
              <a:t>As strategy manager, your fundamental question is how to assess and verify the value realized by your company’s value streams and their associated portfolios.</a:t>
            </a:r>
            <a:endParaRPr lang="en-IN" dirty="0"/>
          </a:p>
        </p:txBody>
      </p:sp>
      <p:sp>
        <p:nvSpPr>
          <p:cNvPr id="6" name="Rectangle 5"/>
          <p:cNvSpPr/>
          <p:nvPr/>
        </p:nvSpPr>
        <p:spPr>
          <a:xfrm>
            <a:off x="905691" y="3124820"/>
            <a:ext cx="1227909" cy="33918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b="1" dirty="0"/>
              <a:t>Steps</a:t>
            </a:r>
          </a:p>
        </p:txBody>
      </p:sp>
      <p:sp>
        <p:nvSpPr>
          <p:cNvPr id="8" name="TextBox 7"/>
          <p:cNvSpPr txBox="1"/>
          <p:nvPr/>
        </p:nvSpPr>
        <p:spPr>
          <a:xfrm>
            <a:off x="1305993" y="3790657"/>
            <a:ext cx="3017520" cy="369332"/>
          </a:xfrm>
          <a:prstGeom prst="rect">
            <a:avLst/>
          </a:prstGeom>
          <a:noFill/>
        </p:spPr>
        <p:txBody>
          <a:bodyPr wrap="square" rtlCol="0">
            <a:spAutoFit/>
          </a:bodyPr>
          <a:lstStyle/>
          <a:p>
            <a:r>
              <a:rPr lang="en-IN" dirty="0"/>
              <a:t>Define a strategic budget.</a:t>
            </a:r>
          </a:p>
        </p:txBody>
      </p:sp>
      <p:sp>
        <p:nvSpPr>
          <p:cNvPr id="9" name="Oval 8"/>
          <p:cNvSpPr/>
          <p:nvPr/>
        </p:nvSpPr>
        <p:spPr>
          <a:xfrm>
            <a:off x="918754" y="3766097"/>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10" name="TextBox 9"/>
          <p:cNvSpPr txBox="1"/>
          <p:nvPr/>
        </p:nvSpPr>
        <p:spPr>
          <a:xfrm>
            <a:off x="1484518" y="4184549"/>
            <a:ext cx="4768236" cy="369332"/>
          </a:xfrm>
          <a:prstGeom prst="rect">
            <a:avLst/>
          </a:prstGeom>
          <a:noFill/>
        </p:spPr>
        <p:txBody>
          <a:bodyPr wrap="square" rtlCol="0">
            <a:spAutoFit/>
          </a:bodyPr>
          <a:lstStyle/>
          <a:p>
            <a:r>
              <a:rPr lang="en-IN" dirty="0"/>
              <a:t>Already explained in previous slides</a:t>
            </a:r>
          </a:p>
        </p:txBody>
      </p:sp>
    </p:spTree>
    <p:extLst>
      <p:ext uri="{BB962C8B-B14F-4D97-AF65-F5344CB8AC3E}">
        <p14:creationId xmlns:p14="http://schemas.microsoft.com/office/powerpoint/2010/main" val="2162483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p:bldP spid="6" grpId="0" animBg="1"/>
      <p:bldP spid="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3" name="Oval 2"/>
          <p:cNvSpPr/>
          <p:nvPr/>
        </p:nvSpPr>
        <p:spPr>
          <a:xfrm>
            <a:off x="605245" y="466263"/>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sp>
        <p:nvSpPr>
          <p:cNvPr id="2" name="Rectangle 1"/>
          <p:cNvSpPr/>
          <p:nvPr/>
        </p:nvSpPr>
        <p:spPr>
          <a:xfrm>
            <a:off x="1193073" y="466263"/>
            <a:ext cx="6762207" cy="369332"/>
          </a:xfrm>
          <a:prstGeom prst="rect">
            <a:avLst/>
          </a:prstGeom>
        </p:spPr>
        <p:txBody>
          <a:bodyPr wrap="square">
            <a:spAutoFit/>
          </a:bodyPr>
          <a:lstStyle/>
          <a:p>
            <a:r>
              <a:rPr lang="en-US" dirty="0">
                <a:solidFill>
                  <a:srgbClr val="000000"/>
                </a:solidFill>
              </a:rPr>
              <a:t>In the main navigation bar, click Strategic Overview, as shown below.</a:t>
            </a:r>
            <a:endParaRPr lang="en-IN" dirty="0"/>
          </a:p>
        </p:txBody>
      </p:sp>
      <p:sp>
        <p:nvSpPr>
          <p:cNvPr id="5" name="Rectangle 4"/>
          <p:cNvSpPr/>
          <p:nvPr/>
        </p:nvSpPr>
        <p:spPr>
          <a:xfrm>
            <a:off x="1193073" y="845084"/>
            <a:ext cx="10001796" cy="646331"/>
          </a:xfrm>
          <a:prstGeom prst="rect">
            <a:avLst/>
          </a:prstGeom>
        </p:spPr>
        <p:txBody>
          <a:bodyPr wrap="square">
            <a:spAutoFit/>
          </a:bodyPr>
          <a:lstStyle/>
          <a:p>
            <a:r>
              <a:rPr lang="en-US" dirty="0">
                <a:solidFill>
                  <a:srgbClr val="000000"/>
                </a:solidFill>
              </a:rPr>
              <a:t>For each strategy, you can now see your value streams, the portfolios they fund, and the related projects that are financed by them.</a:t>
            </a:r>
            <a:endParaRPr lang="en-IN" dirty="0"/>
          </a:p>
        </p:txBody>
      </p:sp>
      <p:pic>
        <p:nvPicPr>
          <p:cNvPr id="12290" name="Picture 2" descr="https://po-livetrial.com/uppwisespm_dev/help/spm/lib/NewItem4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3" y="1665513"/>
            <a:ext cx="10509628" cy="47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178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2290"/>
                                        </p:tgtEl>
                                        <p:attrNameLst>
                                          <p:attrName>style.visibility</p:attrName>
                                        </p:attrNameLst>
                                      </p:cBhvr>
                                      <p:to>
                                        <p:strVal val="visible"/>
                                      </p:to>
                                    </p:set>
                                    <p:animEffect transition="in" filter="fade">
                                      <p:cBhvr>
                                        <p:cTn id="22" dur="1000"/>
                                        <p:tgtEl>
                                          <p:spTgt spid="12290"/>
                                        </p:tgtEl>
                                      </p:cBhvr>
                                    </p:animEffect>
                                    <p:anim calcmode="lin" valueType="num">
                                      <p:cBhvr>
                                        <p:cTn id="23" dur="1000" fill="hold"/>
                                        <p:tgtEl>
                                          <p:spTgt spid="12290"/>
                                        </p:tgtEl>
                                        <p:attrNameLst>
                                          <p:attrName>ppt_x</p:attrName>
                                        </p:attrNameLst>
                                      </p:cBhvr>
                                      <p:tavLst>
                                        <p:tav tm="0">
                                          <p:val>
                                            <p:strVal val="#ppt_x"/>
                                          </p:val>
                                        </p:tav>
                                        <p:tav tm="100000">
                                          <p:val>
                                            <p:strVal val="#ppt_x"/>
                                          </p:val>
                                        </p:tav>
                                      </p:tavLst>
                                    </p:anim>
                                    <p:anim calcmode="lin" valueType="num">
                                      <p:cBhvr>
                                        <p:cTn id="24"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290" y="159577"/>
            <a:ext cx="1430215" cy="306686"/>
          </a:xfrm>
          <a:prstGeom prst="rect">
            <a:avLst/>
          </a:prstGeom>
        </p:spPr>
      </p:pic>
      <p:sp>
        <p:nvSpPr>
          <p:cNvPr id="2" name="Rectangle 1"/>
          <p:cNvSpPr/>
          <p:nvPr/>
        </p:nvSpPr>
        <p:spPr>
          <a:xfrm>
            <a:off x="1088570" y="475752"/>
            <a:ext cx="8943703" cy="369332"/>
          </a:xfrm>
          <a:prstGeom prst="rect">
            <a:avLst/>
          </a:prstGeom>
        </p:spPr>
        <p:txBody>
          <a:bodyPr wrap="square">
            <a:spAutoFit/>
          </a:bodyPr>
          <a:lstStyle/>
          <a:p>
            <a:r>
              <a:rPr lang="en-US" dirty="0">
                <a:solidFill>
                  <a:srgbClr val="000000"/>
                </a:solidFill>
              </a:rPr>
              <a:t>In the main navigation bar, click Value Streams, as shown below.</a:t>
            </a:r>
            <a:endParaRPr lang="en-IN" dirty="0"/>
          </a:p>
        </p:txBody>
      </p:sp>
      <p:sp>
        <p:nvSpPr>
          <p:cNvPr id="5" name="Oval 4"/>
          <p:cNvSpPr/>
          <p:nvPr/>
        </p:nvSpPr>
        <p:spPr>
          <a:xfrm>
            <a:off x="605245" y="466263"/>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sp>
        <p:nvSpPr>
          <p:cNvPr id="3" name="Rectangle 2"/>
          <p:cNvSpPr/>
          <p:nvPr/>
        </p:nvSpPr>
        <p:spPr>
          <a:xfrm>
            <a:off x="1088569" y="968717"/>
            <a:ext cx="10027921" cy="646331"/>
          </a:xfrm>
          <a:prstGeom prst="rect">
            <a:avLst/>
          </a:prstGeom>
        </p:spPr>
        <p:txBody>
          <a:bodyPr wrap="square">
            <a:spAutoFit/>
          </a:bodyPr>
          <a:lstStyle/>
          <a:p>
            <a:r>
              <a:rPr lang="en-US" dirty="0">
                <a:solidFill>
                  <a:srgbClr val="000000"/>
                </a:solidFill>
              </a:rPr>
              <a:t>Instead of a full view covering your strategies, here you see all the value streams and their funding over the reference period.</a:t>
            </a:r>
            <a:endParaRPr lang="en-IN" dirty="0"/>
          </a:p>
        </p:txBody>
      </p:sp>
      <p:pic>
        <p:nvPicPr>
          <p:cNvPr id="14338" name="Picture 2" descr="https://po-livetrial.com/uppwisespm_dev/help/spm/lib/NewItem4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69" y="2117502"/>
            <a:ext cx="10265311" cy="352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5385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4338"/>
                                        </p:tgtEl>
                                        <p:attrNameLst>
                                          <p:attrName>style.visibility</p:attrName>
                                        </p:attrNameLst>
                                      </p:cBhvr>
                                      <p:to>
                                        <p:strVal val="visible"/>
                                      </p:to>
                                    </p:set>
                                    <p:anim calcmode="lin" valueType="num">
                                      <p:cBhvr additive="base">
                                        <p:cTn id="19" dur="500" fill="hold"/>
                                        <p:tgtEl>
                                          <p:spTgt spid="14338"/>
                                        </p:tgtEl>
                                        <p:attrNameLst>
                                          <p:attrName>ppt_x</p:attrName>
                                        </p:attrNameLst>
                                      </p:cBhvr>
                                      <p:tavLst>
                                        <p:tav tm="0">
                                          <p:val>
                                            <p:strVal val="1+#ppt_w/2"/>
                                          </p:val>
                                        </p:tav>
                                        <p:tav tm="100000">
                                          <p:val>
                                            <p:strVal val="#ppt_x"/>
                                          </p:val>
                                        </p:tav>
                                      </p:tavLst>
                                    </p:anim>
                                    <p:anim calcmode="lin" valueType="num">
                                      <p:cBhvr additive="base">
                                        <p:cTn id="20" dur="500" fill="hold"/>
                                        <p:tgtEl>
                                          <p:spTgt spid="143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5"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2. Activating an OKR Review Cycle</a:t>
            </a:r>
            <a:endParaRPr lang="en-US" sz="3600" b="1" dirty="0">
              <a:solidFill>
                <a:schemeClr val="bg1"/>
              </a:solidFill>
            </a:endParaRPr>
          </a:p>
        </p:txBody>
      </p:sp>
      <p:sp>
        <p:nvSpPr>
          <p:cNvPr id="2" name="Rectangle 1"/>
          <p:cNvSpPr/>
          <p:nvPr/>
        </p:nvSpPr>
        <p:spPr>
          <a:xfrm>
            <a:off x="931817" y="1323928"/>
            <a:ext cx="10602686" cy="923330"/>
          </a:xfrm>
          <a:prstGeom prst="rect">
            <a:avLst/>
          </a:prstGeom>
        </p:spPr>
        <p:txBody>
          <a:bodyPr wrap="square">
            <a:spAutoFit/>
          </a:bodyPr>
          <a:lstStyle/>
          <a:p>
            <a:r>
              <a:rPr lang="en-US" b="1" dirty="0">
                <a:solidFill>
                  <a:srgbClr val="000000"/>
                </a:solidFill>
              </a:rPr>
              <a:t>In Uppwise, you can set up and enable tools to support the OKR methodology, which is the basis of OKR Review Cycles, determining the period within which objectives and key results are intended to be achieved and during which they can be tracked and monitored.</a:t>
            </a:r>
            <a:endParaRPr lang="en-IN" dirty="0"/>
          </a:p>
        </p:txBody>
      </p:sp>
      <p:sp>
        <p:nvSpPr>
          <p:cNvPr id="3" name="Rectangle 2"/>
          <p:cNvSpPr/>
          <p:nvPr/>
        </p:nvSpPr>
        <p:spPr>
          <a:xfrm>
            <a:off x="931817" y="2247258"/>
            <a:ext cx="10236926" cy="646331"/>
          </a:xfrm>
          <a:prstGeom prst="rect">
            <a:avLst/>
          </a:prstGeom>
        </p:spPr>
        <p:txBody>
          <a:bodyPr wrap="square">
            <a:spAutoFit/>
          </a:bodyPr>
          <a:lstStyle/>
          <a:p>
            <a:r>
              <a:rPr lang="en-US" dirty="0">
                <a:solidFill>
                  <a:srgbClr val="000000"/>
                </a:solidFill>
              </a:rPr>
              <a:t>Follow the steps below to activate an OKR Review Cycle, against which you can then monitor the performance of your strategy.</a:t>
            </a:r>
            <a:endParaRPr lang="en-IN" dirty="0"/>
          </a:p>
        </p:txBody>
      </p:sp>
      <p:sp>
        <p:nvSpPr>
          <p:cNvPr id="8" name="Oval 7"/>
          <p:cNvSpPr/>
          <p:nvPr/>
        </p:nvSpPr>
        <p:spPr>
          <a:xfrm>
            <a:off x="931817" y="2981177"/>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6" name="Rectangle 5"/>
          <p:cNvSpPr/>
          <p:nvPr/>
        </p:nvSpPr>
        <p:spPr>
          <a:xfrm>
            <a:off x="1545770" y="2997085"/>
            <a:ext cx="9622973" cy="646331"/>
          </a:xfrm>
          <a:prstGeom prst="rect">
            <a:avLst/>
          </a:prstGeom>
        </p:spPr>
        <p:txBody>
          <a:bodyPr wrap="square">
            <a:spAutoFit/>
          </a:bodyPr>
          <a:lstStyle/>
          <a:p>
            <a:r>
              <a:rPr lang="en-US" dirty="0">
                <a:solidFill>
                  <a:srgbClr val="000000"/>
                </a:solidFill>
              </a:rPr>
              <a:t>In the top right of the </a:t>
            </a:r>
            <a:r>
              <a:rPr lang="en-US" u="sng" dirty="0">
                <a:solidFill>
                  <a:srgbClr val="0000FF"/>
                </a:solidFill>
                <a:hlinkClick r:id="rId3"/>
              </a:rPr>
              <a:t>Strategy Landing Page</a:t>
            </a:r>
            <a:r>
              <a:rPr lang="en-US" dirty="0">
                <a:solidFill>
                  <a:srgbClr val="000000"/>
                </a:solidFill>
              </a:rPr>
              <a:t>, click the vertical ellipsis and click OKR Review Cycle, as shown below.</a:t>
            </a:r>
            <a:endParaRPr lang="en-IN" dirty="0"/>
          </a:p>
        </p:txBody>
      </p:sp>
      <p:pic>
        <p:nvPicPr>
          <p:cNvPr id="15362" name="Picture 2" descr="https://po-livetrial.com/uppwisespm_dev/help/spm/lib/NewItem39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056" y="4007456"/>
            <a:ext cx="3586310" cy="17323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438503" y="4134977"/>
            <a:ext cx="6096000" cy="1477328"/>
          </a:xfrm>
          <a:prstGeom prst="rect">
            <a:avLst/>
          </a:prstGeom>
        </p:spPr>
        <p:txBody>
          <a:bodyPr>
            <a:spAutoFit/>
          </a:bodyPr>
          <a:lstStyle/>
          <a:p>
            <a:pPr marL="285750" indent="-285750">
              <a:buBlip>
                <a:blip r:embed="rId5"/>
              </a:buBlip>
            </a:pPr>
            <a:r>
              <a:rPr lang="en-US" dirty="0">
                <a:solidFill>
                  <a:srgbClr val="000000"/>
                </a:solidFill>
              </a:rPr>
              <a:t>The OKR Review Cycles are shown. Here you can view the available cycles. </a:t>
            </a:r>
          </a:p>
          <a:p>
            <a:pPr marL="285750" indent="-285750">
              <a:buBlip>
                <a:blip r:embed="rId5"/>
              </a:buBlip>
            </a:pPr>
            <a:br>
              <a:rPr lang="en-US" dirty="0"/>
            </a:br>
            <a:r>
              <a:rPr lang="en-US" dirty="0">
                <a:solidFill>
                  <a:srgbClr val="000000"/>
                </a:solidFill>
              </a:rPr>
              <a:t>See </a:t>
            </a:r>
            <a:r>
              <a:rPr lang="en-US" u="sng" dirty="0">
                <a:solidFill>
                  <a:srgbClr val="0000FF"/>
                </a:solidFill>
                <a:hlinkClick r:id="rId6"/>
              </a:rPr>
              <a:t>Setting Up an OKR Review Cycle</a:t>
            </a:r>
            <a:r>
              <a:rPr lang="en-US" dirty="0">
                <a:solidFill>
                  <a:srgbClr val="000000"/>
                </a:solidFill>
              </a:rPr>
              <a:t> for details on creating new cycles.</a:t>
            </a:r>
            <a:endParaRPr lang="en-IN" dirty="0"/>
          </a:p>
        </p:txBody>
      </p:sp>
    </p:spTree>
    <p:extLst>
      <p:ext uri="{BB962C8B-B14F-4D97-AF65-F5344CB8AC3E}">
        <p14:creationId xmlns:p14="http://schemas.microsoft.com/office/powerpoint/2010/main" val="122540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nodeType="withEffect">
                                  <p:stCondLst>
                                    <p:cond delay="0"/>
                                  </p:stCondLst>
                                  <p:childTnLst>
                                    <p:set>
                                      <p:cBhvr>
                                        <p:cTn id="33" dur="1" fill="hold">
                                          <p:stCondLst>
                                            <p:cond delay="0"/>
                                          </p:stCondLst>
                                        </p:cTn>
                                        <p:tgtEl>
                                          <p:spTgt spid="15362"/>
                                        </p:tgtEl>
                                        <p:attrNameLst>
                                          <p:attrName>style.visibility</p:attrName>
                                        </p:attrNameLst>
                                      </p:cBhvr>
                                      <p:to>
                                        <p:strVal val="visible"/>
                                      </p:to>
                                    </p:set>
                                    <p:anim calcmode="lin" valueType="num">
                                      <p:cBhvr>
                                        <p:cTn id="34" dur="500" fill="hold"/>
                                        <p:tgtEl>
                                          <p:spTgt spid="15362"/>
                                        </p:tgtEl>
                                        <p:attrNameLst>
                                          <p:attrName>ppt_w</p:attrName>
                                        </p:attrNameLst>
                                      </p:cBhvr>
                                      <p:tavLst>
                                        <p:tav tm="0">
                                          <p:val>
                                            <p:fltVal val="0"/>
                                          </p:val>
                                        </p:tav>
                                        <p:tav tm="100000">
                                          <p:val>
                                            <p:strVal val="#ppt_w"/>
                                          </p:val>
                                        </p:tav>
                                      </p:tavLst>
                                    </p:anim>
                                    <p:anim calcmode="lin" valueType="num">
                                      <p:cBhvr>
                                        <p:cTn id="35" dur="500" fill="hold"/>
                                        <p:tgtEl>
                                          <p:spTgt spid="15362"/>
                                        </p:tgtEl>
                                        <p:attrNameLst>
                                          <p:attrName>ppt_h</p:attrName>
                                        </p:attrNameLst>
                                      </p:cBhvr>
                                      <p:tavLst>
                                        <p:tav tm="0">
                                          <p:val>
                                            <p:fltVal val="0"/>
                                          </p:val>
                                        </p:tav>
                                        <p:tav tm="100000">
                                          <p:val>
                                            <p:strVal val="#ppt_h"/>
                                          </p:val>
                                        </p:tav>
                                      </p:tavLst>
                                    </p:anim>
                                    <p:animEffect transition="in" filter="fade">
                                      <p:cBhvr>
                                        <p:cTn id="36" dur="500"/>
                                        <p:tgtEl>
                                          <p:spTgt spid="1536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p:bldP spid="8" grpId="0" animBg="1"/>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1375955" y="370731"/>
            <a:ext cx="6096000" cy="369332"/>
          </a:xfrm>
          <a:prstGeom prst="rect">
            <a:avLst/>
          </a:prstGeom>
        </p:spPr>
        <p:txBody>
          <a:bodyPr>
            <a:spAutoFit/>
          </a:bodyPr>
          <a:lstStyle/>
          <a:p>
            <a:r>
              <a:rPr lang="en-US" dirty="0">
                <a:solidFill>
                  <a:srgbClr val="000000"/>
                </a:solidFill>
              </a:rPr>
              <a:t>Only one OKR Review Cycle can be active at any one time. </a:t>
            </a:r>
            <a:endParaRPr lang="en-IN" dirty="0"/>
          </a:p>
        </p:txBody>
      </p:sp>
      <p:sp>
        <p:nvSpPr>
          <p:cNvPr id="5" name="Oval 4"/>
          <p:cNvSpPr/>
          <p:nvPr/>
        </p:nvSpPr>
        <p:spPr>
          <a:xfrm>
            <a:off x="722811" y="370731"/>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sp>
        <p:nvSpPr>
          <p:cNvPr id="3" name="Rectangle 2"/>
          <p:cNvSpPr/>
          <p:nvPr/>
        </p:nvSpPr>
        <p:spPr>
          <a:xfrm>
            <a:off x="1375954" y="749552"/>
            <a:ext cx="10236925" cy="646331"/>
          </a:xfrm>
          <a:prstGeom prst="rect">
            <a:avLst/>
          </a:prstGeom>
        </p:spPr>
        <p:txBody>
          <a:bodyPr wrap="square">
            <a:spAutoFit/>
          </a:bodyPr>
          <a:lstStyle/>
          <a:p>
            <a:r>
              <a:rPr lang="en-US" dirty="0">
                <a:solidFill>
                  <a:srgbClr val="000000"/>
                </a:solidFill>
              </a:rPr>
              <a:t>To make a different cycle active, start by changing the status of the currently active cycle. Check the checkbox next to the active cycle, as shown below, and click Edit.</a:t>
            </a:r>
            <a:endParaRPr lang="en-IN" dirty="0"/>
          </a:p>
        </p:txBody>
      </p:sp>
      <p:pic>
        <p:nvPicPr>
          <p:cNvPr id="16386" name="Picture 2" descr="https://po-livetrial.com/uppwisespm_dev/help/spm/lib/NewItem4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954" y="1504070"/>
            <a:ext cx="10354352" cy="176164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22810" y="3383897"/>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sp>
        <p:nvSpPr>
          <p:cNvPr id="6" name="Rectangle 5"/>
          <p:cNvSpPr/>
          <p:nvPr/>
        </p:nvSpPr>
        <p:spPr>
          <a:xfrm>
            <a:off x="1206136" y="3383897"/>
            <a:ext cx="9100457" cy="369332"/>
          </a:xfrm>
          <a:prstGeom prst="rect">
            <a:avLst/>
          </a:prstGeom>
        </p:spPr>
        <p:txBody>
          <a:bodyPr wrap="square">
            <a:spAutoFit/>
          </a:bodyPr>
          <a:lstStyle/>
          <a:p>
            <a:r>
              <a:rPr lang="en-US" dirty="0">
                <a:solidFill>
                  <a:srgbClr val="000000"/>
                </a:solidFill>
              </a:rPr>
              <a:t>Now you can change the status of the active cycle, as shown below.</a:t>
            </a:r>
            <a:endParaRPr lang="en-IN" dirty="0"/>
          </a:p>
        </p:txBody>
      </p:sp>
      <p:pic>
        <p:nvPicPr>
          <p:cNvPr id="16388" name="Picture 4" descr="https://po-livetrial.com/uppwisespm_dev/help/spm/lib/NewItem4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136" y="4039717"/>
            <a:ext cx="9523912" cy="202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467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386"/>
                                        </p:tgtEl>
                                        <p:attrNameLst>
                                          <p:attrName>style.visibility</p:attrName>
                                        </p:attrNameLst>
                                      </p:cBhvr>
                                      <p:to>
                                        <p:strVal val="visible"/>
                                      </p:to>
                                    </p:set>
                                    <p:anim calcmode="lin" valueType="num">
                                      <p:cBhvr additive="base">
                                        <p:cTn id="19" dur="500" fill="hold"/>
                                        <p:tgtEl>
                                          <p:spTgt spid="16386"/>
                                        </p:tgtEl>
                                        <p:attrNameLst>
                                          <p:attrName>ppt_x</p:attrName>
                                        </p:attrNameLst>
                                      </p:cBhvr>
                                      <p:tavLst>
                                        <p:tav tm="0">
                                          <p:val>
                                            <p:strVal val="#ppt_x"/>
                                          </p:val>
                                        </p:tav>
                                        <p:tav tm="100000">
                                          <p:val>
                                            <p:strVal val="#ppt_x"/>
                                          </p:val>
                                        </p:tav>
                                      </p:tavLst>
                                    </p:anim>
                                    <p:anim calcmode="lin" valueType="num">
                                      <p:cBhvr additive="base">
                                        <p:cTn id="20" dur="500" fill="hold"/>
                                        <p:tgtEl>
                                          <p:spTgt spid="1638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388"/>
                                        </p:tgtEl>
                                        <p:attrNameLst>
                                          <p:attrName>style.visibility</p:attrName>
                                        </p:attrNameLst>
                                      </p:cBhvr>
                                      <p:to>
                                        <p:strVal val="visible"/>
                                      </p:to>
                                    </p:set>
                                    <p:anim calcmode="lin" valueType="num">
                                      <p:cBhvr additive="base">
                                        <p:cTn id="31" dur="500" fill="hold"/>
                                        <p:tgtEl>
                                          <p:spTgt spid="16388"/>
                                        </p:tgtEl>
                                        <p:attrNameLst>
                                          <p:attrName>ppt_x</p:attrName>
                                        </p:attrNameLst>
                                      </p:cBhvr>
                                      <p:tavLst>
                                        <p:tav tm="0">
                                          <p:val>
                                            <p:strVal val="#ppt_x"/>
                                          </p:val>
                                        </p:tav>
                                        <p:tav tm="100000">
                                          <p:val>
                                            <p:strVal val="#ppt_x"/>
                                          </p:val>
                                        </p:tav>
                                      </p:tavLst>
                                    </p:anim>
                                    <p:anim calcmode="lin" valueType="num">
                                      <p:cBhvr additive="base">
                                        <p:cTn id="32"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P spid="7" grpId="0" animBg="1"/>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3" name="Oval 2"/>
          <p:cNvSpPr/>
          <p:nvPr/>
        </p:nvSpPr>
        <p:spPr>
          <a:xfrm>
            <a:off x="788124" y="370731"/>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4</a:t>
            </a:r>
          </a:p>
        </p:txBody>
      </p:sp>
      <p:sp>
        <p:nvSpPr>
          <p:cNvPr id="2" name="Rectangle 1"/>
          <p:cNvSpPr/>
          <p:nvPr/>
        </p:nvSpPr>
        <p:spPr>
          <a:xfrm>
            <a:off x="1175363" y="370731"/>
            <a:ext cx="1468864" cy="369332"/>
          </a:xfrm>
          <a:prstGeom prst="rect">
            <a:avLst/>
          </a:prstGeom>
        </p:spPr>
        <p:txBody>
          <a:bodyPr wrap="none">
            <a:spAutoFit/>
          </a:bodyPr>
          <a:lstStyle/>
          <a:p>
            <a:r>
              <a:rPr lang="en-IN" dirty="0">
                <a:solidFill>
                  <a:srgbClr val="000000"/>
                </a:solidFill>
              </a:rPr>
              <a:t>Click Update. </a:t>
            </a:r>
            <a:endParaRPr lang="en-IN" dirty="0"/>
          </a:p>
        </p:txBody>
      </p:sp>
      <p:sp>
        <p:nvSpPr>
          <p:cNvPr id="5" name="Rectangle 4"/>
          <p:cNvSpPr/>
          <p:nvPr/>
        </p:nvSpPr>
        <p:spPr>
          <a:xfrm>
            <a:off x="1175363" y="749552"/>
            <a:ext cx="9353300" cy="1754326"/>
          </a:xfrm>
          <a:prstGeom prst="rect">
            <a:avLst/>
          </a:prstGeom>
        </p:spPr>
        <p:txBody>
          <a:bodyPr wrap="square">
            <a:spAutoFit/>
          </a:bodyPr>
          <a:lstStyle/>
          <a:p>
            <a:pPr marL="285750" indent="-285750">
              <a:buBlip>
                <a:blip r:embed="rId3"/>
              </a:buBlip>
            </a:pPr>
            <a:r>
              <a:rPr lang="en-US" dirty="0">
                <a:solidFill>
                  <a:srgbClr val="000000"/>
                </a:solidFill>
              </a:rPr>
              <a:t>Uppwise shows you a warning message because changing the status of an OKR Review Cycle impacts the progress that can be reported against it: </a:t>
            </a:r>
          </a:p>
          <a:p>
            <a:pPr marL="742950" lvl="1" indent="-285750">
              <a:buBlip>
                <a:blip r:embed="rId3"/>
              </a:buBlip>
            </a:pPr>
            <a:r>
              <a:rPr lang="en-US" dirty="0">
                <a:solidFill>
                  <a:srgbClr val="000000"/>
                </a:solidFill>
              </a:rPr>
              <a:t>If you update the status of a cycle from Active to Planned, progress is set to zero for the associated objectives and key results. </a:t>
            </a:r>
          </a:p>
          <a:p>
            <a:pPr marL="742950" lvl="1" indent="-285750">
              <a:buBlip>
                <a:blip r:embed="rId3"/>
              </a:buBlip>
            </a:pPr>
            <a:r>
              <a:rPr lang="en-US" dirty="0">
                <a:solidFill>
                  <a:srgbClr val="000000"/>
                </a:solidFill>
              </a:rPr>
              <a:t>If you update the status of a cycle from Active to Closed, the objectives and key results will be closed and locked for further editing.</a:t>
            </a:r>
            <a:endParaRPr lang="en-US" b="0" i="0" dirty="0">
              <a:solidFill>
                <a:srgbClr val="000000"/>
              </a:solidFill>
              <a:effectLst/>
            </a:endParaRPr>
          </a:p>
        </p:txBody>
      </p:sp>
      <p:sp>
        <p:nvSpPr>
          <p:cNvPr id="6" name="Rectangle 5"/>
          <p:cNvSpPr/>
          <p:nvPr/>
        </p:nvSpPr>
        <p:spPr>
          <a:xfrm>
            <a:off x="1175362" y="2661698"/>
            <a:ext cx="10528958" cy="369332"/>
          </a:xfrm>
          <a:prstGeom prst="rect">
            <a:avLst/>
          </a:prstGeom>
        </p:spPr>
        <p:txBody>
          <a:bodyPr wrap="square">
            <a:spAutoFit/>
          </a:bodyPr>
          <a:lstStyle/>
          <a:p>
            <a:r>
              <a:rPr lang="en-US" dirty="0">
                <a:solidFill>
                  <a:srgbClr val="000000"/>
                </a:solidFill>
              </a:rPr>
              <a:t>Now that no cycles are active, select a cycle, as shown below, and repeat the process above to make it active.</a:t>
            </a:r>
            <a:endParaRPr lang="en-IN" dirty="0"/>
          </a:p>
        </p:txBody>
      </p:sp>
      <p:sp>
        <p:nvSpPr>
          <p:cNvPr id="7" name="Oval 6"/>
          <p:cNvSpPr/>
          <p:nvPr/>
        </p:nvSpPr>
        <p:spPr>
          <a:xfrm>
            <a:off x="788123" y="2652209"/>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5</a:t>
            </a:r>
          </a:p>
        </p:txBody>
      </p:sp>
      <p:pic>
        <p:nvPicPr>
          <p:cNvPr id="17410" name="Picture 2" descr="https://po-livetrial.com/uppwisespm_dev/help/spm/lib/NewItem4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42" y="3669131"/>
            <a:ext cx="10427335" cy="225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018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410"/>
                                        </p:tgtEl>
                                        <p:attrNameLst>
                                          <p:attrName>style.visibility</p:attrName>
                                        </p:attrNameLst>
                                      </p:cBhvr>
                                      <p:to>
                                        <p:strVal val="visible"/>
                                      </p:to>
                                    </p:set>
                                    <p:animEffect transition="in" filter="fade">
                                      <p:cBhvr>
                                        <p:cTn id="27" dur="1000"/>
                                        <p:tgtEl>
                                          <p:spTgt spid="17410"/>
                                        </p:tgtEl>
                                      </p:cBhvr>
                                    </p:animEffect>
                                    <p:anim calcmode="lin" valueType="num">
                                      <p:cBhvr>
                                        <p:cTn id="28" dur="1000" fill="hold"/>
                                        <p:tgtEl>
                                          <p:spTgt spid="17410"/>
                                        </p:tgtEl>
                                        <p:attrNameLst>
                                          <p:attrName>ppt_x</p:attrName>
                                        </p:attrNameLst>
                                      </p:cBhvr>
                                      <p:tavLst>
                                        <p:tav tm="0">
                                          <p:val>
                                            <p:strVal val="#ppt_x"/>
                                          </p:val>
                                        </p:tav>
                                        <p:tav tm="100000">
                                          <p:val>
                                            <p:strVal val="#ppt_x"/>
                                          </p:val>
                                        </p:tav>
                                      </p:tavLst>
                                    </p:anim>
                                    <p:anim calcmode="lin" valueType="num">
                                      <p:cBhvr>
                                        <p:cTn id="29" dur="1000" fill="hold"/>
                                        <p:tgtEl>
                                          <p:spTgt spid="174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1336766" y="370731"/>
            <a:ext cx="9374776" cy="646331"/>
          </a:xfrm>
          <a:prstGeom prst="rect">
            <a:avLst/>
          </a:prstGeom>
        </p:spPr>
        <p:txBody>
          <a:bodyPr wrap="square">
            <a:spAutoFit/>
          </a:bodyPr>
          <a:lstStyle/>
          <a:p>
            <a:r>
              <a:rPr lang="en-US" dirty="0">
                <a:solidFill>
                  <a:srgbClr val="000000"/>
                </a:solidFill>
              </a:rPr>
              <a:t>When you update an OKR Review Cycle to be active, you will see the message below, indicating that you will no longer be able to add objectives and key results to your strategy.</a:t>
            </a:r>
            <a:endParaRPr lang="en-IN" dirty="0"/>
          </a:p>
        </p:txBody>
      </p:sp>
      <p:sp>
        <p:nvSpPr>
          <p:cNvPr id="5" name="Oval 4"/>
          <p:cNvSpPr/>
          <p:nvPr/>
        </p:nvSpPr>
        <p:spPr>
          <a:xfrm>
            <a:off x="775060" y="370731"/>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6</a:t>
            </a:r>
          </a:p>
        </p:txBody>
      </p:sp>
      <p:pic>
        <p:nvPicPr>
          <p:cNvPr id="18434" name="Picture 2" descr="https://po-livetrial.com/uppwisespm_dev/help/spm/lib/NewItem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004" y="1272466"/>
            <a:ext cx="462915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282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434"/>
                                        </p:tgtEl>
                                        <p:attrNameLst>
                                          <p:attrName>style.visibility</p:attrName>
                                        </p:attrNameLst>
                                      </p:cBhvr>
                                      <p:to>
                                        <p:strVal val="visible"/>
                                      </p:to>
                                    </p:set>
                                    <p:anim calcmode="lin" valueType="num">
                                      <p:cBhvr additive="base">
                                        <p:cTn id="15" dur="500" fill="hold"/>
                                        <p:tgtEl>
                                          <p:spTgt spid="18434"/>
                                        </p:tgtEl>
                                        <p:attrNameLst>
                                          <p:attrName>ppt_x</p:attrName>
                                        </p:attrNameLst>
                                      </p:cBhvr>
                                      <p:tavLst>
                                        <p:tav tm="0">
                                          <p:val>
                                            <p:strVal val="#ppt_x"/>
                                          </p:val>
                                        </p:tav>
                                        <p:tav tm="100000">
                                          <p:val>
                                            <p:strVal val="#ppt_x"/>
                                          </p:val>
                                        </p:tav>
                                      </p:tavLst>
                                    </p:anim>
                                    <p:anim calcmode="lin" valueType="num">
                                      <p:cBhvr additive="base">
                                        <p:cTn id="16"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7889" y="172640"/>
            <a:ext cx="1669366" cy="357968"/>
          </a:xfrm>
          <a:prstGeom prst="rect">
            <a:avLst/>
          </a:prstGeom>
        </p:spPr>
      </p:pic>
      <p:grpSp>
        <p:nvGrpSpPr>
          <p:cNvPr id="52" name="Group 51"/>
          <p:cNvGrpSpPr/>
          <p:nvPr/>
        </p:nvGrpSpPr>
        <p:grpSpPr>
          <a:xfrm>
            <a:off x="2710951" y="1526042"/>
            <a:ext cx="6012662" cy="4783318"/>
            <a:chOff x="2632574" y="1617482"/>
            <a:chExt cx="6070733" cy="4547359"/>
          </a:xfrm>
        </p:grpSpPr>
        <p:sp>
          <p:nvSpPr>
            <p:cNvPr id="9" name="Rounded Rectangle 8"/>
            <p:cNvSpPr/>
            <p:nvPr/>
          </p:nvSpPr>
          <p:spPr>
            <a:xfrm>
              <a:off x="4646497" y="1617482"/>
              <a:ext cx="2197826" cy="5715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solidFill>
                    <a:schemeClr val="tx1"/>
                  </a:solidFill>
                </a:rPr>
                <a:t>Strategy</a:t>
              </a:r>
            </a:p>
          </p:txBody>
        </p:sp>
        <p:sp>
          <p:nvSpPr>
            <p:cNvPr id="10" name="Rounded Rectangle 9"/>
            <p:cNvSpPr/>
            <p:nvPr/>
          </p:nvSpPr>
          <p:spPr>
            <a:xfrm>
              <a:off x="6505481" y="2896687"/>
              <a:ext cx="2197826" cy="5715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solidFill>
                    <a:schemeClr val="tx1"/>
                  </a:solidFill>
                </a:rPr>
                <a:t>Themes</a:t>
              </a:r>
            </a:p>
          </p:txBody>
        </p:sp>
        <p:sp>
          <p:nvSpPr>
            <p:cNvPr id="11" name="Rounded Rectangle 10"/>
            <p:cNvSpPr/>
            <p:nvPr/>
          </p:nvSpPr>
          <p:spPr>
            <a:xfrm>
              <a:off x="2632574" y="2896687"/>
              <a:ext cx="2197826" cy="5715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solidFill>
                    <a:schemeClr val="tx1"/>
                  </a:solidFill>
                </a:rPr>
                <a:t>Key</a:t>
              </a:r>
              <a:r>
                <a:rPr lang="en-IN" dirty="0"/>
                <a:t> </a:t>
              </a:r>
              <a:r>
                <a:rPr lang="en-IN" dirty="0">
                  <a:solidFill>
                    <a:schemeClr val="tx1"/>
                  </a:solidFill>
                </a:rPr>
                <a:t>Goals</a:t>
              </a:r>
            </a:p>
          </p:txBody>
        </p:sp>
        <p:sp>
          <p:nvSpPr>
            <p:cNvPr id="12" name="Rounded Rectangle 11"/>
            <p:cNvSpPr/>
            <p:nvPr/>
          </p:nvSpPr>
          <p:spPr>
            <a:xfrm>
              <a:off x="4555671" y="4145482"/>
              <a:ext cx="2197826" cy="5715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solidFill>
                    <a:schemeClr val="tx1"/>
                  </a:solidFill>
                </a:rPr>
                <a:t>Objectives</a:t>
              </a:r>
            </a:p>
          </p:txBody>
        </p:sp>
        <p:sp>
          <p:nvSpPr>
            <p:cNvPr id="13" name="Rounded Rectangle 12"/>
            <p:cNvSpPr/>
            <p:nvPr/>
          </p:nvSpPr>
          <p:spPr>
            <a:xfrm>
              <a:off x="4557242" y="5593341"/>
              <a:ext cx="2197826" cy="5715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solidFill>
                    <a:schemeClr val="tx1"/>
                  </a:solidFill>
                </a:rPr>
                <a:t>Key</a:t>
              </a:r>
              <a:r>
                <a:rPr lang="en-IN" dirty="0"/>
                <a:t> </a:t>
              </a:r>
              <a:r>
                <a:rPr lang="en-IN" dirty="0">
                  <a:solidFill>
                    <a:schemeClr val="tx1"/>
                  </a:solidFill>
                </a:rPr>
                <a:t>Results</a:t>
              </a:r>
            </a:p>
          </p:txBody>
        </p:sp>
        <p:cxnSp>
          <p:nvCxnSpPr>
            <p:cNvPr id="17" name="Straight Arrow Connector 16"/>
            <p:cNvCxnSpPr/>
            <p:nvPr/>
          </p:nvCxnSpPr>
          <p:spPr>
            <a:xfrm>
              <a:off x="5745410" y="2188982"/>
              <a:ext cx="1858984" cy="70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731487" y="2188982"/>
              <a:ext cx="2013923" cy="70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31487" y="3468187"/>
              <a:ext cx="1923097" cy="677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654584" y="3468187"/>
              <a:ext cx="1949810" cy="677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54584" y="4716982"/>
              <a:ext cx="1571" cy="87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895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3"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b="1" i="1" dirty="0">
                <a:solidFill>
                  <a:schemeClr val="bg1"/>
                </a:solidFill>
              </a:rPr>
              <a:t>        3. </a:t>
            </a:r>
            <a:r>
              <a:rPr lang="en-US" sz="3600" b="1" dirty="0">
                <a:solidFill>
                  <a:schemeClr val="bg1"/>
                </a:solidFill>
              </a:rPr>
              <a:t>Tracking Progress of Objectives and Key Results</a:t>
            </a:r>
          </a:p>
        </p:txBody>
      </p:sp>
      <p:sp>
        <p:nvSpPr>
          <p:cNvPr id="2" name="Rectangle 1"/>
          <p:cNvSpPr/>
          <p:nvPr/>
        </p:nvSpPr>
        <p:spPr>
          <a:xfrm>
            <a:off x="971006" y="1334478"/>
            <a:ext cx="10458994" cy="646331"/>
          </a:xfrm>
          <a:prstGeom prst="rect">
            <a:avLst/>
          </a:prstGeom>
        </p:spPr>
        <p:txBody>
          <a:bodyPr wrap="square">
            <a:spAutoFit/>
          </a:bodyPr>
          <a:lstStyle/>
          <a:p>
            <a:r>
              <a:rPr lang="en-US" b="1" dirty="0">
                <a:solidFill>
                  <a:srgbClr val="000000"/>
                </a:solidFill>
              </a:rPr>
              <a:t>In Uppwise, once your strategy is open and the relevant OKR Review Cycle has been activated, you're ready to track and monitor the strategy's progress.</a:t>
            </a:r>
            <a:endParaRPr lang="en-IN" dirty="0"/>
          </a:p>
        </p:txBody>
      </p:sp>
      <p:sp>
        <p:nvSpPr>
          <p:cNvPr id="5" name="Rectangle 4"/>
          <p:cNvSpPr/>
          <p:nvPr/>
        </p:nvSpPr>
        <p:spPr>
          <a:xfrm>
            <a:off x="971006" y="1980809"/>
            <a:ext cx="10458994" cy="369332"/>
          </a:xfrm>
          <a:prstGeom prst="rect">
            <a:avLst/>
          </a:prstGeom>
        </p:spPr>
        <p:txBody>
          <a:bodyPr wrap="square">
            <a:spAutoFit/>
          </a:bodyPr>
          <a:lstStyle/>
          <a:p>
            <a:r>
              <a:rPr lang="en-US" dirty="0">
                <a:solidFill>
                  <a:srgbClr val="000000"/>
                </a:solidFill>
              </a:rPr>
              <a:t>Follow the steps below to track the progress of your objectives and key results in Uppwise.</a:t>
            </a:r>
            <a:endParaRPr lang="en-IN" dirty="0"/>
          </a:p>
        </p:txBody>
      </p:sp>
      <p:sp>
        <p:nvSpPr>
          <p:cNvPr id="6" name="Rectangle 5"/>
          <p:cNvSpPr/>
          <p:nvPr/>
        </p:nvSpPr>
        <p:spPr>
          <a:xfrm>
            <a:off x="971006" y="2370241"/>
            <a:ext cx="10458994" cy="646331"/>
          </a:xfrm>
          <a:prstGeom prst="rect">
            <a:avLst/>
          </a:prstGeom>
        </p:spPr>
        <p:txBody>
          <a:bodyPr wrap="square">
            <a:spAutoFit/>
          </a:bodyPr>
          <a:lstStyle/>
          <a:p>
            <a:r>
              <a:rPr lang="en-US" u="sng" dirty="0">
                <a:solidFill>
                  <a:srgbClr val="0000FF"/>
                </a:solidFill>
                <a:hlinkClick r:id="rId3"/>
              </a:rPr>
              <a:t>Activate an OKR Review Cycle</a:t>
            </a:r>
            <a:r>
              <a:rPr lang="en-US" dirty="0">
                <a:solidFill>
                  <a:srgbClr val="000000"/>
                </a:solidFill>
              </a:rPr>
              <a:t>, and make sure that </a:t>
            </a:r>
            <a:r>
              <a:rPr lang="en-US" u="sng" dirty="0">
                <a:solidFill>
                  <a:srgbClr val="0000FF"/>
                </a:solidFill>
                <a:hlinkClick r:id="rId4"/>
              </a:rPr>
              <a:t>the strategy status is set to open</a:t>
            </a:r>
            <a:r>
              <a:rPr lang="en-US" dirty="0">
                <a:solidFill>
                  <a:srgbClr val="000000"/>
                </a:solidFill>
              </a:rPr>
              <a:t>, to enable progress to be tracked for the specified reference period.</a:t>
            </a:r>
            <a:endParaRPr lang="en-IN" dirty="0"/>
          </a:p>
        </p:txBody>
      </p:sp>
      <p:sp>
        <p:nvSpPr>
          <p:cNvPr id="7" name="Oval 6"/>
          <p:cNvSpPr/>
          <p:nvPr/>
        </p:nvSpPr>
        <p:spPr>
          <a:xfrm>
            <a:off x="583767" y="2437729"/>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8" name="Oval 7"/>
          <p:cNvSpPr/>
          <p:nvPr/>
        </p:nvSpPr>
        <p:spPr>
          <a:xfrm>
            <a:off x="583767" y="3115770"/>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sp>
        <p:nvSpPr>
          <p:cNvPr id="9" name="Rectangle 8"/>
          <p:cNvSpPr/>
          <p:nvPr/>
        </p:nvSpPr>
        <p:spPr>
          <a:xfrm>
            <a:off x="971006" y="3150326"/>
            <a:ext cx="6096000" cy="369332"/>
          </a:xfrm>
          <a:prstGeom prst="rect">
            <a:avLst/>
          </a:prstGeom>
        </p:spPr>
        <p:txBody>
          <a:bodyPr>
            <a:spAutoFit/>
          </a:bodyPr>
          <a:lstStyle/>
          <a:p>
            <a:r>
              <a:rPr lang="en-US" dirty="0">
                <a:solidFill>
                  <a:srgbClr val="000000"/>
                </a:solidFill>
              </a:rPr>
              <a:t>In the main navigation bar, click OKRs.</a:t>
            </a:r>
            <a:endParaRPr lang="en-IN" dirty="0"/>
          </a:p>
        </p:txBody>
      </p:sp>
      <p:sp>
        <p:nvSpPr>
          <p:cNvPr id="10" name="Rectangle 9"/>
          <p:cNvSpPr/>
          <p:nvPr/>
        </p:nvSpPr>
        <p:spPr>
          <a:xfrm>
            <a:off x="971006" y="3529147"/>
            <a:ext cx="6096000" cy="369332"/>
          </a:xfrm>
          <a:prstGeom prst="rect">
            <a:avLst/>
          </a:prstGeom>
        </p:spPr>
        <p:txBody>
          <a:bodyPr>
            <a:spAutoFit/>
          </a:bodyPr>
          <a:lstStyle/>
          <a:p>
            <a:r>
              <a:rPr lang="en-US" dirty="0">
                <a:solidFill>
                  <a:srgbClr val="000000"/>
                </a:solidFill>
              </a:rPr>
              <a:t>In the main navigation bar, click OKRs.</a:t>
            </a:r>
            <a:endParaRPr lang="en-IN" dirty="0"/>
          </a:p>
        </p:txBody>
      </p:sp>
      <p:pic>
        <p:nvPicPr>
          <p:cNvPr id="19458" name="Picture 2" descr="https://po-livetrial.com/uppwisespm_dev/help/spm/lib/NewItem3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005" y="4048944"/>
            <a:ext cx="5873931" cy="24932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067006" y="4048944"/>
            <a:ext cx="3836125" cy="923330"/>
          </a:xfrm>
          <a:prstGeom prst="rect">
            <a:avLst/>
          </a:prstGeom>
        </p:spPr>
        <p:txBody>
          <a:bodyPr wrap="square">
            <a:spAutoFit/>
          </a:bodyPr>
          <a:lstStyle/>
          <a:p>
            <a:pPr marL="285750" indent="-285750">
              <a:buBlip>
                <a:blip r:embed="rId6"/>
              </a:buBlip>
            </a:pPr>
            <a:r>
              <a:rPr lang="en-US" dirty="0">
                <a:solidFill>
                  <a:srgbClr val="000000"/>
                </a:solidFill>
              </a:rPr>
              <a:t>Use the OKR Review Cycle drop-down list in the top left to filter by a selected reference period.</a:t>
            </a:r>
            <a:endParaRPr lang="en-IN" dirty="0"/>
          </a:p>
        </p:txBody>
      </p:sp>
    </p:spTree>
    <p:extLst>
      <p:ext uri="{BB962C8B-B14F-4D97-AF65-F5344CB8AC3E}">
        <p14:creationId xmlns:p14="http://schemas.microsoft.com/office/powerpoint/2010/main" val="1504885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9"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0-#ppt_h/2"/>
                                          </p:val>
                                        </p:tav>
                                        <p:tav tm="100000">
                                          <p:val>
                                            <p:strVal val="#ppt_y"/>
                                          </p:val>
                                        </p:tav>
                                      </p:tavLst>
                                    </p:anim>
                                  </p:childTnLst>
                                </p:cTn>
                              </p:par>
                              <p:par>
                                <p:cTn id="24" presetID="2" presetClass="entr" presetSubtype="9"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par>
                                <p:cTn id="28" presetID="2" presetClass="entr" presetSubtype="9"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0-#ppt_w/2"/>
                                          </p:val>
                                        </p:tav>
                                        <p:tav tm="100000">
                                          <p:val>
                                            <p:strVal val="#ppt_x"/>
                                          </p:val>
                                        </p:tav>
                                      </p:tavLst>
                                    </p:anim>
                                    <p:anim calcmode="lin" valueType="num">
                                      <p:cBhvr additive="base">
                                        <p:cTn id="35" dur="500" fill="hold"/>
                                        <p:tgtEl>
                                          <p:spTgt spid="9"/>
                                        </p:tgtEl>
                                        <p:attrNameLst>
                                          <p:attrName>ppt_y</p:attrName>
                                        </p:attrNameLst>
                                      </p:cBhvr>
                                      <p:tavLst>
                                        <p:tav tm="0">
                                          <p:val>
                                            <p:strVal val="0-#ppt_h/2"/>
                                          </p:val>
                                        </p:tav>
                                        <p:tav tm="100000">
                                          <p:val>
                                            <p:strVal val="#ppt_y"/>
                                          </p:val>
                                        </p:tav>
                                      </p:tavLst>
                                    </p:anim>
                                  </p:childTnLst>
                                </p:cTn>
                              </p:par>
                              <p:par>
                                <p:cTn id="36" presetID="2" presetClass="entr" presetSubtype="9"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0-#ppt_w/2"/>
                                          </p:val>
                                        </p:tav>
                                        <p:tav tm="100000">
                                          <p:val>
                                            <p:strVal val="#ppt_x"/>
                                          </p:val>
                                        </p:tav>
                                      </p:tavLst>
                                    </p:anim>
                                    <p:anim calcmode="lin" valueType="num">
                                      <p:cBhvr additive="base">
                                        <p:cTn id="39" dur="500" fill="hold"/>
                                        <p:tgtEl>
                                          <p:spTgt spid="10"/>
                                        </p:tgtEl>
                                        <p:attrNameLst>
                                          <p:attrName>ppt_y</p:attrName>
                                        </p:attrNameLst>
                                      </p:cBhvr>
                                      <p:tavLst>
                                        <p:tav tm="0">
                                          <p:val>
                                            <p:strVal val="0-#ppt_h/2"/>
                                          </p:val>
                                        </p:tav>
                                        <p:tav tm="100000">
                                          <p:val>
                                            <p:strVal val="#ppt_y"/>
                                          </p:val>
                                        </p:tav>
                                      </p:tavLst>
                                    </p:anim>
                                  </p:childTnLst>
                                </p:cTn>
                              </p:par>
                              <p:par>
                                <p:cTn id="40" presetID="2" presetClass="entr" presetSubtype="9" fill="hold" nodeType="withEffect">
                                  <p:stCondLst>
                                    <p:cond delay="0"/>
                                  </p:stCondLst>
                                  <p:childTnLst>
                                    <p:set>
                                      <p:cBhvr>
                                        <p:cTn id="41" dur="1" fill="hold">
                                          <p:stCondLst>
                                            <p:cond delay="0"/>
                                          </p:stCondLst>
                                        </p:cTn>
                                        <p:tgtEl>
                                          <p:spTgt spid="19458"/>
                                        </p:tgtEl>
                                        <p:attrNameLst>
                                          <p:attrName>style.visibility</p:attrName>
                                        </p:attrNameLst>
                                      </p:cBhvr>
                                      <p:to>
                                        <p:strVal val="visible"/>
                                      </p:to>
                                    </p:set>
                                    <p:anim calcmode="lin" valueType="num">
                                      <p:cBhvr additive="base">
                                        <p:cTn id="42" dur="500" fill="hold"/>
                                        <p:tgtEl>
                                          <p:spTgt spid="19458"/>
                                        </p:tgtEl>
                                        <p:attrNameLst>
                                          <p:attrName>ppt_x</p:attrName>
                                        </p:attrNameLst>
                                      </p:cBhvr>
                                      <p:tavLst>
                                        <p:tav tm="0">
                                          <p:val>
                                            <p:strVal val="0-#ppt_w/2"/>
                                          </p:val>
                                        </p:tav>
                                        <p:tav tm="100000">
                                          <p:val>
                                            <p:strVal val="#ppt_x"/>
                                          </p:val>
                                        </p:tav>
                                      </p:tavLst>
                                    </p:anim>
                                    <p:anim calcmode="lin" valueType="num">
                                      <p:cBhvr additive="base">
                                        <p:cTn id="43" dur="500" fill="hold"/>
                                        <p:tgtEl>
                                          <p:spTgt spid="19458"/>
                                        </p:tgtEl>
                                        <p:attrNameLst>
                                          <p:attrName>ppt_y</p:attrName>
                                        </p:attrNameLst>
                                      </p:cBhvr>
                                      <p:tavLst>
                                        <p:tav tm="0">
                                          <p:val>
                                            <p:strVal val="0-#ppt_h/2"/>
                                          </p:val>
                                        </p:tav>
                                        <p:tav tm="100000">
                                          <p:val>
                                            <p:strVal val="#ppt_y"/>
                                          </p:val>
                                        </p:tav>
                                      </p:tavLst>
                                    </p:anim>
                                  </p:childTnLst>
                                </p:cTn>
                              </p:par>
                              <p:par>
                                <p:cTn id="44" presetID="2" presetClass="entr" presetSubtype="9"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p:bldP spid="6" grpId="0"/>
      <p:bldP spid="7" grpId="0" animBg="1"/>
      <p:bldP spid="8" grpId="0" animBg="1"/>
      <p:bldP spid="9"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1290587" y="375702"/>
            <a:ext cx="10087162" cy="646331"/>
          </a:xfrm>
          <a:prstGeom prst="rect">
            <a:avLst/>
          </a:prstGeom>
        </p:spPr>
        <p:txBody>
          <a:bodyPr wrap="square">
            <a:spAutoFit/>
          </a:bodyPr>
          <a:lstStyle/>
          <a:p>
            <a:r>
              <a:rPr lang="en-US" dirty="0">
                <a:solidFill>
                  <a:srgbClr val="000000"/>
                </a:solidFill>
              </a:rPr>
              <a:t>Similarly, the OKR Review Cycles are also shown, and can also be filtered, in the lower part of the Themes Dashboard, as shown below.</a:t>
            </a:r>
            <a:endParaRPr lang="en-IN" dirty="0"/>
          </a:p>
        </p:txBody>
      </p:sp>
      <p:sp>
        <p:nvSpPr>
          <p:cNvPr id="5" name="Oval 4"/>
          <p:cNvSpPr/>
          <p:nvPr/>
        </p:nvSpPr>
        <p:spPr>
          <a:xfrm>
            <a:off x="903348" y="370731"/>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pic>
        <p:nvPicPr>
          <p:cNvPr id="20482" name="Picture 2" descr="https://po-livetrial.com/uppwisespm_dev/help/spm/lib/NewItem4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090" y="1158273"/>
            <a:ext cx="9133573" cy="40855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99147" y="5380058"/>
            <a:ext cx="10178602" cy="1200329"/>
          </a:xfrm>
          <a:prstGeom prst="rect">
            <a:avLst/>
          </a:prstGeom>
        </p:spPr>
        <p:txBody>
          <a:bodyPr wrap="square">
            <a:spAutoFit/>
          </a:bodyPr>
          <a:lstStyle/>
          <a:p>
            <a:pPr marL="285750" indent="-285750">
              <a:buBlip>
                <a:blip r:embed="rId4"/>
              </a:buBlip>
            </a:pPr>
            <a:r>
              <a:rPr lang="en-US" dirty="0">
                <a:solidFill>
                  <a:srgbClr val="000000"/>
                </a:solidFill>
              </a:rPr>
              <a:t>Instead of showing all the objectives, the Themes Dashboard filters the display based on the currently selected themes.</a:t>
            </a:r>
          </a:p>
          <a:p>
            <a:pPr marL="285750" indent="-285750">
              <a:buBlip>
                <a:blip r:embed="rId4"/>
              </a:buBlip>
            </a:pPr>
            <a:r>
              <a:rPr lang="en-US" dirty="0">
                <a:solidFill>
                  <a:srgbClr val="000000"/>
                </a:solidFill>
              </a:rPr>
              <a:t>In the screenshot above, two themes have been selected, the first and third, indicated by the blue line below the cards.</a:t>
            </a:r>
            <a:endParaRPr lang="en-IN" dirty="0"/>
          </a:p>
        </p:txBody>
      </p:sp>
    </p:spTree>
    <p:extLst>
      <p:ext uri="{BB962C8B-B14F-4D97-AF65-F5344CB8AC3E}">
        <p14:creationId xmlns:p14="http://schemas.microsoft.com/office/powerpoint/2010/main" val="2031774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20482"/>
                                        </p:tgtEl>
                                        <p:attrNameLst>
                                          <p:attrName>style.visibility</p:attrName>
                                        </p:attrNameLst>
                                      </p:cBhvr>
                                      <p:to>
                                        <p:strVal val="visible"/>
                                      </p:to>
                                    </p:set>
                                    <p:anim calcmode="lin" valueType="num">
                                      <p:cBhvr additive="base">
                                        <p:cTn id="15" dur="500" fill="hold"/>
                                        <p:tgtEl>
                                          <p:spTgt spid="20482"/>
                                        </p:tgtEl>
                                        <p:attrNameLst>
                                          <p:attrName>ppt_x</p:attrName>
                                        </p:attrNameLst>
                                      </p:cBhvr>
                                      <p:tavLst>
                                        <p:tav tm="0">
                                          <p:val>
                                            <p:strVal val="0-#ppt_w/2"/>
                                          </p:val>
                                        </p:tav>
                                        <p:tav tm="100000">
                                          <p:val>
                                            <p:strVal val="#ppt_x"/>
                                          </p:val>
                                        </p:tav>
                                      </p:tavLst>
                                    </p:anim>
                                    <p:anim calcmode="lin" valueType="num">
                                      <p:cBhvr additive="base">
                                        <p:cTn id="16" dur="500" fill="hold"/>
                                        <p:tgtEl>
                                          <p:spTgt spid="20482"/>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1290587" y="370731"/>
            <a:ext cx="10432869" cy="646331"/>
          </a:xfrm>
          <a:prstGeom prst="rect">
            <a:avLst/>
          </a:prstGeom>
        </p:spPr>
        <p:txBody>
          <a:bodyPr wrap="square">
            <a:spAutoFit/>
          </a:bodyPr>
          <a:lstStyle/>
          <a:p>
            <a:r>
              <a:rPr lang="en-US" dirty="0">
                <a:solidFill>
                  <a:srgbClr val="000000"/>
                </a:solidFill>
              </a:rPr>
              <a:t>Click the gear icon in the top right of the OKR Review Cycle area to select whether the related initiatives (projects) or key results, or both, are shown.</a:t>
            </a:r>
            <a:endParaRPr lang="en-IN" dirty="0"/>
          </a:p>
        </p:txBody>
      </p:sp>
      <p:sp>
        <p:nvSpPr>
          <p:cNvPr id="5" name="Oval 4"/>
          <p:cNvSpPr/>
          <p:nvPr/>
        </p:nvSpPr>
        <p:spPr>
          <a:xfrm>
            <a:off x="903348" y="409920"/>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4</a:t>
            </a:r>
          </a:p>
        </p:txBody>
      </p:sp>
      <p:pic>
        <p:nvPicPr>
          <p:cNvPr id="21506" name="Picture 2" descr="https://po-livetrial.com/uppwisespm_dev/help/spm/lib/NewItem4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061" y="1809206"/>
            <a:ext cx="5254217" cy="368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3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p:cTn id="17" dur="500" fill="hold"/>
                                        <p:tgtEl>
                                          <p:spTgt spid="21506"/>
                                        </p:tgtEl>
                                        <p:attrNameLst>
                                          <p:attrName>ppt_w</p:attrName>
                                        </p:attrNameLst>
                                      </p:cBhvr>
                                      <p:tavLst>
                                        <p:tav tm="0">
                                          <p:val>
                                            <p:fltVal val="0"/>
                                          </p:val>
                                        </p:tav>
                                        <p:tav tm="100000">
                                          <p:val>
                                            <p:strVal val="#ppt_w"/>
                                          </p:val>
                                        </p:tav>
                                      </p:tavLst>
                                    </p:anim>
                                    <p:anim calcmode="lin" valueType="num">
                                      <p:cBhvr>
                                        <p:cTn id="18" dur="500" fill="hold"/>
                                        <p:tgtEl>
                                          <p:spTgt spid="21506"/>
                                        </p:tgtEl>
                                        <p:attrNameLst>
                                          <p:attrName>ppt_h</p:attrName>
                                        </p:attrNameLst>
                                      </p:cBhvr>
                                      <p:tavLst>
                                        <p:tav tm="0">
                                          <p:val>
                                            <p:fltVal val="0"/>
                                          </p:val>
                                        </p:tav>
                                        <p:tav tm="100000">
                                          <p:val>
                                            <p:strVal val="#ppt_h"/>
                                          </p:val>
                                        </p:tav>
                                      </p:tavLst>
                                    </p:anim>
                                    <p:animEffect transition="in" filter="fade">
                                      <p:cBhvr>
                                        <p:cTn id="19"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3" name="Title 1"/>
          <p:cNvSpPr txBox="1">
            <a:spLocks/>
          </p:cNvSpPr>
          <p:nvPr/>
        </p:nvSpPr>
        <p:spPr>
          <a:xfrm>
            <a:off x="0" y="648173"/>
            <a:ext cx="12192000" cy="557161"/>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solidFill>
                  <a:schemeClr val="bg1"/>
                </a:solidFill>
              </a:rPr>
              <a:t>Tracking Progress</a:t>
            </a:r>
            <a:endParaRPr lang="en-IN" sz="3600" dirty="0">
              <a:solidFill>
                <a:schemeClr val="bg1"/>
              </a:solidFill>
            </a:endParaRPr>
          </a:p>
        </p:txBody>
      </p:sp>
      <p:sp>
        <p:nvSpPr>
          <p:cNvPr id="2" name="Rectangle 1"/>
          <p:cNvSpPr/>
          <p:nvPr/>
        </p:nvSpPr>
        <p:spPr>
          <a:xfrm>
            <a:off x="957942" y="1326022"/>
            <a:ext cx="10681063" cy="646331"/>
          </a:xfrm>
          <a:prstGeom prst="rect">
            <a:avLst/>
          </a:prstGeom>
        </p:spPr>
        <p:txBody>
          <a:bodyPr wrap="square">
            <a:spAutoFit/>
          </a:bodyPr>
          <a:lstStyle/>
          <a:p>
            <a:r>
              <a:rPr lang="en-US" dirty="0">
                <a:solidFill>
                  <a:srgbClr val="000000"/>
                </a:solidFill>
              </a:rPr>
              <a:t>Move the progress bar left and right for a key result in the OKRs Dashboard to set the current progress and click OK to confirm, as shown below.</a:t>
            </a:r>
            <a:endParaRPr lang="en-IN" dirty="0"/>
          </a:p>
        </p:txBody>
      </p:sp>
      <p:pic>
        <p:nvPicPr>
          <p:cNvPr id="22530" name="Picture 2" descr="https://po-livetrial.com/uppwisespm_dev/help/spm/lib/NewItem4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54" y="2093041"/>
            <a:ext cx="9091748" cy="364520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70703" y="1326022"/>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sp>
        <p:nvSpPr>
          <p:cNvPr id="5" name="Rectangle 4"/>
          <p:cNvSpPr/>
          <p:nvPr/>
        </p:nvSpPr>
        <p:spPr>
          <a:xfrm>
            <a:off x="957942" y="5934670"/>
            <a:ext cx="10944664" cy="646331"/>
          </a:xfrm>
          <a:prstGeom prst="rect">
            <a:avLst/>
          </a:prstGeom>
        </p:spPr>
        <p:txBody>
          <a:bodyPr wrap="square">
            <a:spAutoFit/>
          </a:bodyPr>
          <a:lstStyle/>
          <a:p>
            <a:r>
              <a:rPr lang="en-US" dirty="0">
                <a:solidFill>
                  <a:srgbClr val="000000"/>
                </a:solidFill>
              </a:rPr>
              <a:t>Uppwise automatically updates the progress of the objective based on updates to the progress of the key results that you provide.</a:t>
            </a:r>
            <a:endParaRPr lang="en-IN" dirty="0"/>
          </a:p>
        </p:txBody>
      </p:sp>
    </p:spTree>
    <p:extLst>
      <p:ext uri="{BB962C8B-B14F-4D97-AF65-F5344CB8AC3E}">
        <p14:creationId xmlns:p14="http://schemas.microsoft.com/office/powerpoint/2010/main" val="2995622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80">
                                          <p:stCondLst>
                                            <p:cond delay="0"/>
                                          </p:stCondLst>
                                        </p:cTn>
                                        <p:tgtEl>
                                          <p:spTgt spid="6"/>
                                        </p:tgtEl>
                                      </p:cBhvr>
                                    </p:animEffect>
                                    <p:anim calcmode="lin" valueType="num">
                                      <p:cBhvr>
                                        <p:cTn id="3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6" dur="26">
                                          <p:stCondLst>
                                            <p:cond delay="650"/>
                                          </p:stCondLst>
                                        </p:cTn>
                                        <p:tgtEl>
                                          <p:spTgt spid="6"/>
                                        </p:tgtEl>
                                      </p:cBhvr>
                                      <p:to x="100000" y="60000"/>
                                    </p:animScale>
                                    <p:animScale>
                                      <p:cBhvr>
                                        <p:cTn id="37" dur="166" decel="50000">
                                          <p:stCondLst>
                                            <p:cond delay="676"/>
                                          </p:stCondLst>
                                        </p:cTn>
                                        <p:tgtEl>
                                          <p:spTgt spid="6"/>
                                        </p:tgtEl>
                                      </p:cBhvr>
                                      <p:to x="100000" y="100000"/>
                                    </p:animScale>
                                    <p:animScale>
                                      <p:cBhvr>
                                        <p:cTn id="38" dur="26">
                                          <p:stCondLst>
                                            <p:cond delay="1312"/>
                                          </p:stCondLst>
                                        </p:cTn>
                                        <p:tgtEl>
                                          <p:spTgt spid="6"/>
                                        </p:tgtEl>
                                      </p:cBhvr>
                                      <p:to x="100000" y="80000"/>
                                    </p:animScale>
                                    <p:animScale>
                                      <p:cBhvr>
                                        <p:cTn id="39" dur="166" decel="50000">
                                          <p:stCondLst>
                                            <p:cond delay="1338"/>
                                          </p:stCondLst>
                                        </p:cTn>
                                        <p:tgtEl>
                                          <p:spTgt spid="6"/>
                                        </p:tgtEl>
                                      </p:cBhvr>
                                      <p:to x="100000" y="100000"/>
                                    </p:animScale>
                                    <p:animScale>
                                      <p:cBhvr>
                                        <p:cTn id="40" dur="26">
                                          <p:stCondLst>
                                            <p:cond delay="1642"/>
                                          </p:stCondLst>
                                        </p:cTn>
                                        <p:tgtEl>
                                          <p:spTgt spid="6"/>
                                        </p:tgtEl>
                                      </p:cBhvr>
                                      <p:to x="100000" y="90000"/>
                                    </p:animScale>
                                    <p:animScale>
                                      <p:cBhvr>
                                        <p:cTn id="41" dur="166" decel="50000">
                                          <p:stCondLst>
                                            <p:cond delay="1668"/>
                                          </p:stCondLst>
                                        </p:cTn>
                                        <p:tgtEl>
                                          <p:spTgt spid="6"/>
                                        </p:tgtEl>
                                      </p:cBhvr>
                                      <p:to x="100000" y="100000"/>
                                    </p:animScale>
                                    <p:animScale>
                                      <p:cBhvr>
                                        <p:cTn id="42" dur="26">
                                          <p:stCondLst>
                                            <p:cond delay="1808"/>
                                          </p:stCondLst>
                                        </p:cTn>
                                        <p:tgtEl>
                                          <p:spTgt spid="6"/>
                                        </p:tgtEl>
                                      </p:cBhvr>
                                      <p:to x="100000" y="95000"/>
                                    </p:animScale>
                                    <p:animScale>
                                      <p:cBhvr>
                                        <p:cTn id="43" dur="166" decel="50000">
                                          <p:stCondLst>
                                            <p:cond delay="1834"/>
                                          </p:stCondLst>
                                        </p:cTn>
                                        <p:tgtEl>
                                          <p:spTgt spid="6"/>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22530"/>
                                        </p:tgtEl>
                                        <p:attrNameLst>
                                          <p:attrName>style.visibility</p:attrName>
                                        </p:attrNameLst>
                                      </p:cBhvr>
                                      <p:to>
                                        <p:strVal val="visible"/>
                                      </p:to>
                                    </p:set>
                                    <p:animEffect transition="in" filter="wipe(down)">
                                      <p:cBhvr>
                                        <p:cTn id="46" dur="580">
                                          <p:stCondLst>
                                            <p:cond delay="0"/>
                                          </p:stCondLst>
                                        </p:cTn>
                                        <p:tgtEl>
                                          <p:spTgt spid="22530"/>
                                        </p:tgtEl>
                                      </p:cBhvr>
                                    </p:animEffect>
                                    <p:anim calcmode="lin" valueType="num">
                                      <p:cBhvr>
                                        <p:cTn id="47" dur="1822" tmFilter="0,0; 0.14,0.36; 0.43,0.73; 0.71,0.91; 1.0,1.0">
                                          <p:stCondLst>
                                            <p:cond delay="0"/>
                                          </p:stCondLst>
                                        </p:cTn>
                                        <p:tgtEl>
                                          <p:spTgt spid="22530"/>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2530"/>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2530"/>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2530"/>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2530"/>
                                        </p:tgtEl>
                                        <p:attrNameLst>
                                          <p:attrName>ppt_y</p:attrName>
                                        </p:attrNameLst>
                                      </p:cBhvr>
                                      <p:tavLst>
                                        <p:tav tm="0" fmla="#ppt_y-sin(pi*$)/81">
                                          <p:val>
                                            <p:fltVal val="0"/>
                                          </p:val>
                                        </p:tav>
                                        <p:tav tm="100000">
                                          <p:val>
                                            <p:fltVal val="1"/>
                                          </p:val>
                                        </p:tav>
                                      </p:tavLst>
                                    </p:anim>
                                    <p:animScale>
                                      <p:cBhvr>
                                        <p:cTn id="52" dur="26">
                                          <p:stCondLst>
                                            <p:cond delay="650"/>
                                          </p:stCondLst>
                                        </p:cTn>
                                        <p:tgtEl>
                                          <p:spTgt spid="22530"/>
                                        </p:tgtEl>
                                      </p:cBhvr>
                                      <p:to x="100000" y="60000"/>
                                    </p:animScale>
                                    <p:animScale>
                                      <p:cBhvr>
                                        <p:cTn id="53" dur="166" decel="50000">
                                          <p:stCondLst>
                                            <p:cond delay="676"/>
                                          </p:stCondLst>
                                        </p:cTn>
                                        <p:tgtEl>
                                          <p:spTgt spid="22530"/>
                                        </p:tgtEl>
                                      </p:cBhvr>
                                      <p:to x="100000" y="100000"/>
                                    </p:animScale>
                                    <p:animScale>
                                      <p:cBhvr>
                                        <p:cTn id="54" dur="26">
                                          <p:stCondLst>
                                            <p:cond delay="1312"/>
                                          </p:stCondLst>
                                        </p:cTn>
                                        <p:tgtEl>
                                          <p:spTgt spid="22530"/>
                                        </p:tgtEl>
                                      </p:cBhvr>
                                      <p:to x="100000" y="80000"/>
                                    </p:animScale>
                                    <p:animScale>
                                      <p:cBhvr>
                                        <p:cTn id="55" dur="166" decel="50000">
                                          <p:stCondLst>
                                            <p:cond delay="1338"/>
                                          </p:stCondLst>
                                        </p:cTn>
                                        <p:tgtEl>
                                          <p:spTgt spid="22530"/>
                                        </p:tgtEl>
                                      </p:cBhvr>
                                      <p:to x="100000" y="100000"/>
                                    </p:animScale>
                                    <p:animScale>
                                      <p:cBhvr>
                                        <p:cTn id="56" dur="26">
                                          <p:stCondLst>
                                            <p:cond delay="1642"/>
                                          </p:stCondLst>
                                        </p:cTn>
                                        <p:tgtEl>
                                          <p:spTgt spid="22530"/>
                                        </p:tgtEl>
                                      </p:cBhvr>
                                      <p:to x="100000" y="90000"/>
                                    </p:animScale>
                                    <p:animScale>
                                      <p:cBhvr>
                                        <p:cTn id="57" dur="166" decel="50000">
                                          <p:stCondLst>
                                            <p:cond delay="1668"/>
                                          </p:stCondLst>
                                        </p:cTn>
                                        <p:tgtEl>
                                          <p:spTgt spid="22530"/>
                                        </p:tgtEl>
                                      </p:cBhvr>
                                      <p:to x="100000" y="100000"/>
                                    </p:animScale>
                                    <p:animScale>
                                      <p:cBhvr>
                                        <p:cTn id="58" dur="26">
                                          <p:stCondLst>
                                            <p:cond delay="1808"/>
                                          </p:stCondLst>
                                        </p:cTn>
                                        <p:tgtEl>
                                          <p:spTgt spid="22530"/>
                                        </p:tgtEl>
                                      </p:cBhvr>
                                      <p:to x="100000" y="95000"/>
                                    </p:animScale>
                                    <p:animScale>
                                      <p:cBhvr>
                                        <p:cTn id="59" dur="166" decel="50000">
                                          <p:stCondLst>
                                            <p:cond delay="1834"/>
                                          </p:stCondLst>
                                        </p:cTn>
                                        <p:tgtEl>
                                          <p:spTgt spid="22530"/>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down)">
                                      <p:cBhvr>
                                        <p:cTn id="62" dur="580">
                                          <p:stCondLst>
                                            <p:cond delay="0"/>
                                          </p:stCondLst>
                                        </p:cTn>
                                        <p:tgtEl>
                                          <p:spTgt spid="5"/>
                                        </p:tgtEl>
                                      </p:cBhvr>
                                    </p:animEffect>
                                    <p:anim calcmode="lin" valueType="num">
                                      <p:cBhvr>
                                        <p:cTn id="6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8" dur="26">
                                          <p:stCondLst>
                                            <p:cond delay="650"/>
                                          </p:stCondLst>
                                        </p:cTn>
                                        <p:tgtEl>
                                          <p:spTgt spid="5"/>
                                        </p:tgtEl>
                                      </p:cBhvr>
                                      <p:to x="100000" y="60000"/>
                                    </p:animScale>
                                    <p:animScale>
                                      <p:cBhvr>
                                        <p:cTn id="69" dur="166" decel="50000">
                                          <p:stCondLst>
                                            <p:cond delay="676"/>
                                          </p:stCondLst>
                                        </p:cTn>
                                        <p:tgtEl>
                                          <p:spTgt spid="5"/>
                                        </p:tgtEl>
                                      </p:cBhvr>
                                      <p:to x="100000" y="100000"/>
                                    </p:animScale>
                                    <p:animScale>
                                      <p:cBhvr>
                                        <p:cTn id="70" dur="26">
                                          <p:stCondLst>
                                            <p:cond delay="1312"/>
                                          </p:stCondLst>
                                        </p:cTn>
                                        <p:tgtEl>
                                          <p:spTgt spid="5"/>
                                        </p:tgtEl>
                                      </p:cBhvr>
                                      <p:to x="100000" y="80000"/>
                                    </p:animScale>
                                    <p:animScale>
                                      <p:cBhvr>
                                        <p:cTn id="71" dur="166" decel="50000">
                                          <p:stCondLst>
                                            <p:cond delay="1338"/>
                                          </p:stCondLst>
                                        </p:cTn>
                                        <p:tgtEl>
                                          <p:spTgt spid="5"/>
                                        </p:tgtEl>
                                      </p:cBhvr>
                                      <p:to x="100000" y="100000"/>
                                    </p:animScale>
                                    <p:animScale>
                                      <p:cBhvr>
                                        <p:cTn id="72" dur="26">
                                          <p:stCondLst>
                                            <p:cond delay="1642"/>
                                          </p:stCondLst>
                                        </p:cTn>
                                        <p:tgtEl>
                                          <p:spTgt spid="5"/>
                                        </p:tgtEl>
                                      </p:cBhvr>
                                      <p:to x="100000" y="90000"/>
                                    </p:animScale>
                                    <p:animScale>
                                      <p:cBhvr>
                                        <p:cTn id="73" dur="166" decel="50000">
                                          <p:stCondLst>
                                            <p:cond delay="1668"/>
                                          </p:stCondLst>
                                        </p:cTn>
                                        <p:tgtEl>
                                          <p:spTgt spid="5"/>
                                        </p:tgtEl>
                                      </p:cBhvr>
                                      <p:to x="100000" y="100000"/>
                                    </p:animScale>
                                    <p:animScale>
                                      <p:cBhvr>
                                        <p:cTn id="74" dur="26">
                                          <p:stCondLst>
                                            <p:cond delay="1808"/>
                                          </p:stCondLst>
                                        </p:cTn>
                                        <p:tgtEl>
                                          <p:spTgt spid="5"/>
                                        </p:tgtEl>
                                      </p:cBhvr>
                                      <p:to x="100000" y="95000"/>
                                    </p:animScale>
                                    <p:animScale>
                                      <p:cBhvr>
                                        <p:cTn id="7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6" grpId="0" animBg="1"/>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1293222" y="370731"/>
            <a:ext cx="10254343" cy="646331"/>
          </a:xfrm>
          <a:prstGeom prst="rect">
            <a:avLst/>
          </a:prstGeom>
        </p:spPr>
        <p:txBody>
          <a:bodyPr wrap="square">
            <a:spAutoFit/>
          </a:bodyPr>
          <a:lstStyle/>
          <a:p>
            <a:r>
              <a:rPr lang="en-US" dirty="0">
                <a:solidFill>
                  <a:srgbClr val="000000"/>
                </a:solidFill>
              </a:rPr>
              <a:t>Alternatively, click the Update Progress button to the right of the key result in the OKRs Dashboard to pop up the Progress Update dialog, where you can update and check in the progress update, as shown below.</a:t>
            </a:r>
            <a:endParaRPr lang="en-IN" dirty="0"/>
          </a:p>
        </p:txBody>
      </p:sp>
      <p:sp>
        <p:nvSpPr>
          <p:cNvPr id="5" name="Oval 4"/>
          <p:cNvSpPr/>
          <p:nvPr/>
        </p:nvSpPr>
        <p:spPr>
          <a:xfrm>
            <a:off x="905983" y="475235"/>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pic>
        <p:nvPicPr>
          <p:cNvPr id="23554" name="Picture 2" descr="https://po-livetrial.com/uppwisespm_dev/help/spm/lib/NewItem4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222" y="1272466"/>
            <a:ext cx="9885862" cy="2282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83227" y="4273617"/>
            <a:ext cx="9074332" cy="369332"/>
          </a:xfrm>
          <a:prstGeom prst="rect">
            <a:avLst/>
          </a:prstGeom>
        </p:spPr>
        <p:txBody>
          <a:bodyPr wrap="square">
            <a:spAutoFit/>
          </a:bodyPr>
          <a:lstStyle/>
          <a:p>
            <a:r>
              <a:rPr lang="en-US" dirty="0">
                <a:solidFill>
                  <a:srgbClr val="000000"/>
                </a:solidFill>
              </a:rPr>
              <a:t>A comment can be added here, which will be stored with your progress update.</a:t>
            </a:r>
            <a:endParaRPr lang="en-IN"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266" t="15358" r="15305" b="13254"/>
          <a:stretch/>
        </p:blipFill>
        <p:spPr>
          <a:xfrm>
            <a:off x="869000" y="3832209"/>
            <a:ext cx="1014227" cy="1137731"/>
          </a:xfrm>
          <a:prstGeom prst="rect">
            <a:avLst/>
          </a:prstGeom>
        </p:spPr>
      </p:pic>
      <p:sp>
        <p:nvSpPr>
          <p:cNvPr id="9" name="TextBox 8"/>
          <p:cNvSpPr txBox="1"/>
          <p:nvPr/>
        </p:nvSpPr>
        <p:spPr>
          <a:xfrm rot="20298816">
            <a:off x="980484" y="4266809"/>
            <a:ext cx="760293" cy="382947"/>
          </a:xfrm>
          <a:prstGeom prst="rect">
            <a:avLst/>
          </a:prstGeom>
          <a:noFill/>
        </p:spPr>
        <p:txBody>
          <a:bodyPr wrap="square" rtlCol="0">
            <a:spAutoFit/>
          </a:bodyPr>
          <a:lstStyle/>
          <a:p>
            <a:r>
              <a:rPr lang="en-IN" b="1" i="1" dirty="0"/>
              <a:t>Notes</a:t>
            </a:r>
          </a:p>
        </p:txBody>
      </p:sp>
    </p:spTree>
    <p:extLst>
      <p:ext uri="{BB962C8B-B14F-4D97-AF65-F5344CB8AC3E}">
        <p14:creationId xmlns:p14="http://schemas.microsoft.com/office/powerpoint/2010/main" val="1528068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3554"/>
                                        </p:tgtEl>
                                        <p:attrNameLst>
                                          <p:attrName>style.visibility</p:attrName>
                                        </p:attrNameLst>
                                      </p:cBhvr>
                                      <p:to>
                                        <p:strVal val="visible"/>
                                      </p:to>
                                    </p:set>
                                    <p:anim calcmode="lin" valueType="num">
                                      <p:cBhvr additive="base">
                                        <p:cTn id="19" dur="500" fill="hold"/>
                                        <p:tgtEl>
                                          <p:spTgt spid="23554"/>
                                        </p:tgtEl>
                                        <p:attrNameLst>
                                          <p:attrName>ppt_x</p:attrName>
                                        </p:attrNameLst>
                                      </p:cBhvr>
                                      <p:tavLst>
                                        <p:tav tm="0">
                                          <p:val>
                                            <p:strVal val="1+#ppt_w/2"/>
                                          </p:val>
                                        </p:tav>
                                        <p:tav tm="100000">
                                          <p:val>
                                            <p:strVal val="#ppt_x"/>
                                          </p:val>
                                        </p:tav>
                                      </p:tavLst>
                                    </p:anim>
                                    <p:anim calcmode="lin" valueType="num">
                                      <p:cBhvr additive="base">
                                        <p:cTn id="20" dur="500" fill="hold"/>
                                        <p:tgtEl>
                                          <p:spTgt spid="2355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3" name="Oval 2"/>
          <p:cNvSpPr/>
          <p:nvPr/>
        </p:nvSpPr>
        <p:spPr>
          <a:xfrm>
            <a:off x="905983" y="475235"/>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sp>
        <p:nvSpPr>
          <p:cNvPr id="2" name="Rectangle 1"/>
          <p:cNvSpPr/>
          <p:nvPr/>
        </p:nvSpPr>
        <p:spPr>
          <a:xfrm>
            <a:off x="1571897" y="475235"/>
            <a:ext cx="9257212" cy="646331"/>
          </a:xfrm>
          <a:prstGeom prst="rect">
            <a:avLst/>
          </a:prstGeom>
        </p:spPr>
        <p:txBody>
          <a:bodyPr wrap="square">
            <a:spAutoFit/>
          </a:bodyPr>
          <a:lstStyle/>
          <a:p>
            <a:r>
              <a:rPr lang="en-US" dirty="0">
                <a:solidFill>
                  <a:srgbClr val="000000"/>
                </a:solidFill>
              </a:rPr>
              <a:t>When there is a discrepancy between the last and current check-in dates, Uppwise helps you to select the correct date for the current progress update, as shown below</a:t>
            </a:r>
            <a:endParaRPr lang="en-IN" dirty="0"/>
          </a:p>
        </p:txBody>
      </p:sp>
      <p:pic>
        <p:nvPicPr>
          <p:cNvPr id="24578" name="Picture 2" descr="https://po-livetrial.com/uppwisespm_dev/help/spm/lib/NewItem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055" y="1226070"/>
            <a:ext cx="50101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0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578"/>
                                        </p:tgtEl>
                                        <p:attrNameLst>
                                          <p:attrName>style.visibility</p:attrName>
                                        </p:attrNameLst>
                                      </p:cBhvr>
                                      <p:to>
                                        <p:strVal val="visible"/>
                                      </p:to>
                                    </p:set>
                                    <p:anim calcmode="lin" valueType="num">
                                      <p:cBhvr additive="base">
                                        <p:cTn id="15" dur="500" fill="hold"/>
                                        <p:tgtEl>
                                          <p:spTgt spid="24578"/>
                                        </p:tgtEl>
                                        <p:attrNameLst>
                                          <p:attrName>ppt_x</p:attrName>
                                        </p:attrNameLst>
                                      </p:cBhvr>
                                      <p:tavLst>
                                        <p:tav tm="0">
                                          <p:val>
                                            <p:strVal val="#ppt_x"/>
                                          </p:val>
                                        </p:tav>
                                        <p:tav tm="100000">
                                          <p:val>
                                            <p:strVal val="#ppt_x"/>
                                          </p:val>
                                        </p:tav>
                                      </p:tavLst>
                                    </p:anim>
                                    <p:anim calcmode="lin" valueType="num">
                                      <p:cBhvr additive="base">
                                        <p:cTn id="16"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pic>
        <p:nvPicPr>
          <p:cNvPr id="25602" name="Picture 2" descr="https://po-livetrial.com/uppwisespm_dev/help/spm/lib/NewItem4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459" y="1633197"/>
            <a:ext cx="7279912" cy="5012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71897" y="838076"/>
            <a:ext cx="9988732" cy="646331"/>
          </a:xfrm>
          <a:prstGeom prst="rect">
            <a:avLst/>
          </a:prstGeom>
        </p:spPr>
        <p:txBody>
          <a:bodyPr wrap="square">
            <a:spAutoFit/>
          </a:bodyPr>
          <a:lstStyle/>
          <a:p>
            <a:r>
              <a:rPr lang="en-US" dirty="0">
                <a:solidFill>
                  <a:srgbClr val="000000"/>
                </a:solidFill>
              </a:rPr>
              <a:t>For each objective, you can track progress of the related key results, which are rolled up as shown below, when you click an objective in the OKRs Dashboard"</a:t>
            </a:r>
            <a:endParaRPr lang="en-IN" dirty="0"/>
          </a:p>
        </p:txBody>
      </p:sp>
      <p:sp>
        <p:nvSpPr>
          <p:cNvPr id="6" name="Oval 5"/>
          <p:cNvSpPr/>
          <p:nvPr/>
        </p:nvSpPr>
        <p:spPr>
          <a:xfrm>
            <a:off x="905982" y="838076"/>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4</a:t>
            </a:r>
          </a:p>
        </p:txBody>
      </p:sp>
    </p:spTree>
    <p:extLst>
      <p:ext uri="{BB962C8B-B14F-4D97-AF65-F5344CB8AC3E}">
        <p14:creationId xmlns:p14="http://schemas.microsoft.com/office/powerpoint/2010/main" val="1013147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5602"/>
                                        </p:tgtEl>
                                        <p:attrNameLst>
                                          <p:attrName>style.visibility</p:attrName>
                                        </p:attrNameLst>
                                      </p:cBhvr>
                                      <p:to>
                                        <p:strVal val="visible"/>
                                      </p:to>
                                    </p:set>
                                    <p:anim calcmode="lin" valueType="num">
                                      <p:cBhvr additive="base">
                                        <p:cTn id="11" dur="500" fill="hold"/>
                                        <p:tgtEl>
                                          <p:spTgt spid="25602"/>
                                        </p:tgtEl>
                                        <p:attrNameLst>
                                          <p:attrName>ppt_x</p:attrName>
                                        </p:attrNameLst>
                                      </p:cBhvr>
                                      <p:tavLst>
                                        <p:tav tm="0">
                                          <p:val>
                                            <p:strVal val="0-#ppt_w/2"/>
                                          </p:val>
                                        </p:tav>
                                        <p:tav tm="100000">
                                          <p:val>
                                            <p:strVal val="#ppt_x"/>
                                          </p:val>
                                        </p:tav>
                                      </p:tavLst>
                                    </p:anim>
                                    <p:anim calcmode="lin" valueType="num">
                                      <p:cBhvr additive="base">
                                        <p:cTn id="12" dur="500" fill="hold"/>
                                        <p:tgtEl>
                                          <p:spTgt spid="25602"/>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1323702" y="370731"/>
            <a:ext cx="9557657" cy="646331"/>
          </a:xfrm>
          <a:prstGeom prst="rect">
            <a:avLst/>
          </a:prstGeom>
        </p:spPr>
        <p:txBody>
          <a:bodyPr wrap="square">
            <a:spAutoFit/>
          </a:bodyPr>
          <a:lstStyle/>
          <a:p>
            <a:r>
              <a:rPr lang="en-US" dirty="0">
                <a:solidFill>
                  <a:srgbClr val="000000"/>
                </a:solidFill>
              </a:rPr>
              <a:t>For each key result, you can see information about the updates that have been made, such as by who, and when, together with their comments, as shown below.</a:t>
            </a:r>
            <a:endParaRPr lang="en-IN" dirty="0"/>
          </a:p>
        </p:txBody>
      </p:sp>
      <p:sp>
        <p:nvSpPr>
          <p:cNvPr id="5" name="Oval 4"/>
          <p:cNvSpPr/>
          <p:nvPr/>
        </p:nvSpPr>
        <p:spPr>
          <a:xfrm>
            <a:off x="814542" y="462172"/>
            <a:ext cx="387239" cy="378821"/>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5</a:t>
            </a:r>
          </a:p>
        </p:txBody>
      </p:sp>
      <p:pic>
        <p:nvPicPr>
          <p:cNvPr id="26626" name="Picture 2" descr="https://po-livetrial.com/uppwisespm_dev/help/spm/lib/NewItem4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391" y="1272466"/>
            <a:ext cx="8100186" cy="491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461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626"/>
                                        </p:tgtEl>
                                        <p:attrNameLst>
                                          <p:attrName>style.visibility</p:attrName>
                                        </p:attrNameLst>
                                      </p:cBhvr>
                                      <p:to>
                                        <p:strVal val="visible"/>
                                      </p:to>
                                    </p:set>
                                    <p:anim calcmode="lin" valueType="num">
                                      <p:cBhvr additive="base">
                                        <p:cTn id="15" dur="500" fill="hold"/>
                                        <p:tgtEl>
                                          <p:spTgt spid="26626"/>
                                        </p:tgtEl>
                                        <p:attrNameLst>
                                          <p:attrName>ppt_x</p:attrName>
                                        </p:attrNameLst>
                                      </p:cBhvr>
                                      <p:tavLst>
                                        <p:tav tm="0">
                                          <p:val>
                                            <p:strVal val="#ppt_x"/>
                                          </p:val>
                                        </p:tav>
                                        <p:tav tm="100000">
                                          <p:val>
                                            <p:strVal val="#ppt_x"/>
                                          </p:val>
                                        </p:tav>
                                      </p:tavLst>
                                    </p:anim>
                                    <p:anim calcmode="lin" valueType="num">
                                      <p:cBhvr additive="base">
                                        <p:cTn id="16"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11"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Conclusion</a:t>
            </a:r>
          </a:p>
        </p:txBody>
      </p:sp>
      <p:sp>
        <p:nvSpPr>
          <p:cNvPr id="12" name="Rectangle 11"/>
          <p:cNvSpPr/>
          <p:nvPr/>
        </p:nvSpPr>
        <p:spPr>
          <a:xfrm>
            <a:off x="762001" y="1559061"/>
            <a:ext cx="9570720" cy="1477328"/>
          </a:xfrm>
          <a:prstGeom prst="rect">
            <a:avLst/>
          </a:prstGeom>
        </p:spPr>
        <p:txBody>
          <a:bodyPr wrap="square">
            <a:spAutoFit/>
          </a:bodyPr>
          <a:lstStyle/>
          <a:p>
            <a:pPr marL="285750" indent="-285750">
              <a:buBlip>
                <a:blip r:embed="rId3"/>
              </a:buBlip>
            </a:pPr>
            <a:r>
              <a:rPr lang="en-US" dirty="0">
                <a:solidFill>
                  <a:srgbClr val="000000"/>
                </a:solidFill>
              </a:rPr>
              <a:t>The study of strategic management provides tools to effectively manage organizations, but it also involves the art of knowing how and when to apply creative thinking.</a:t>
            </a:r>
          </a:p>
          <a:p>
            <a:endParaRPr lang="en-US" dirty="0">
              <a:solidFill>
                <a:srgbClr val="000000"/>
              </a:solidFill>
            </a:endParaRPr>
          </a:p>
          <a:p>
            <a:pPr marL="285750" indent="-285750">
              <a:buBlip>
                <a:blip r:embed="rId3"/>
              </a:buBlip>
            </a:pPr>
            <a:r>
              <a:rPr lang="en-US" dirty="0">
                <a:solidFill>
                  <a:srgbClr val="000000"/>
                </a:solidFill>
              </a:rPr>
              <a:t>Knowledge of both the art and the science of strategic management is needed to help guide organizations as their strategies emerge and evolve over time.</a:t>
            </a:r>
            <a:endParaRPr lang="en-IN" dirty="0"/>
          </a:p>
        </p:txBody>
      </p:sp>
    </p:spTree>
    <p:extLst>
      <p:ext uri="{BB962C8B-B14F-4D97-AF65-F5344CB8AC3E}">
        <p14:creationId xmlns:p14="http://schemas.microsoft.com/office/powerpoint/2010/main" val="839933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1542" y="115327"/>
            <a:ext cx="1191064" cy="255404"/>
          </a:xfrm>
          <a:prstGeom prst="rect">
            <a:avLst/>
          </a:prstGeom>
        </p:spPr>
      </p:pic>
      <p:sp>
        <p:nvSpPr>
          <p:cNvPr id="2" name="Rectangle 1"/>
          <p:cNvSpPr/>
          <p:nvPr/>
        </p:nvSpPr>
        <p:spPr>
          <a:xfrm>
            <a:off x="91440" y="0"/>
            <a:ext cx="11991703" cy="6858000"/>
          </a:xfrm>
          <a:custGeom>
            <a:avLst/>
            <a:gdLst>
              <a:gd name="connsiteX0" fmla="*/ 0 w 6165669"/>
              <a:gd name="connsiteY0" fmla="*/ 0 h 3443623"/>
              <a:gd name="connsiteX1" fmla="*/ 6165669 w 6165669"/>
              <a:gd name="connsiteY1" fmla="*/ 0 h 3443623"/>
              <a:gd name="connsiteX2" fmla="*/ 6165669 w 6165669"/>
              <a:gd name="connsiteY2" fmla="*/ 3443623 h 3443623"/>
              <a:gd name="connsiteX3" fmla="*/ 0 w 6165669"/>
              <a:gd name="connsiteY3" fmla="*/ 3443623 h 3443623"/>
              <a:gd name="connsiteX4" fmla="*/ 0 w 6165669"/>
              <a:gd name="connsiteY4" fmla="*/ 0 h 3443623"/>
              <a:gd name="connsiteX0" fmla="*/ 0 w 11155680"/>
              <a:gd name="connsiteY0" fmla="*/ 0 h 5115669"/>
              <a:gd name="connsiteX1" fmla="*/ 6165669 w 11155680"/>
              <a:gd name="connsiteY1" fmla="*/ 0 h 5115669"/>
              <a:gd name="connsiteX2" fmla="*/ 11155680 w 11155680"/>
              <a:gd name="connsiteY2" fmla="*/ 5115669 h 5115669"/>
              <a:gd name="connsiteX3" fmla="*/ 0 w 11155680"/>
              <a:gd name="connsiteY3" fmla="*/ 3443623 h 5115669"/>
              <a:gd name="connsiteX4" fmla="*/ 0 w 11155680"/>
              <a:gd name="connsiteY4" fmla="*/ 0 h 5115669"/>
              <a:gd name="connsiteX0" fmla="*/ 0 w 11155680"/>
              <a:gd name="connsiteY0" fmla="*/ 0 h 5115669"/>
              <a:gd name="connsiteX1" fmla="*/ 3605349 w 11155680"/>
              <a:gd name="connsiteY1" fmla="*/ 3331028 h 5115669"/>
              <a:gd name="connsiteX2" fmla="*/ 11155680 w 11155680"/>
              <a:gd name="connsiteY2" fmla="*/ 5115669 h 5115669"/>
              <a:gd name="connsiteX3" fmla="*/ 0 w 11155680"/>
              <a:gd name="connsiteY3" fmla="*/ 3443623 h 5115669"/>
              <a:gd name="connsiteX4" fmla="*/ 0 w 11155680"/>
              <a:gd name="connsiteY4" fmla="*/ 0 h 5115669"/>
              <a:gd name="connsiteX0" fmla="*/ 0 w 11155680"/>
              <a:gd name="connsiteY0" fmla="*/ 0 h 5115669"/>
              <a:gd name="connsiteX1" fmla="*/ 3605349 w 11155680"/>
              <a:gd name="connsiteY1" fmla="*/ 3331028 h 5115669"/>
              <a:gd name="connsiteX2" fmla="*/ 11155680 w 11155680"/>
              <a:gd name="connsiteY2" fmla="*/ 5115669 h 5115669"/>
              <a:gd name="connsiteX3" fmla="*/ 2730137 w 11155680"/>
              <a:gd name="connsiteY3" fmla="*/ 1680137 h 5115669"/>
              <a:gd name="connsiteX4" fmla="*/ 0 w 11155680"/>
              <a:gd name="connsiteY4" fmla="*/ 0 h 5115669"/>
              <a:gd name="connsiteX0" fmla="*/ 0 w 11155680"/>
              <a:gd name="connsiteY0" fmla="*/ 0 h 5115669"/>
              <a:gd name="connsiteX1" fmla="*/ 3605349 w 11155680"/>
              <a:gd name="connsiteY1" fmla="*/ 3331028 h 5115669"/>
              <a:gd name="connsiteX2" fmla="*/ 11155680 w 11155680"/>
              <a:gd name="connsiteY2" fmla="*/ 5115669 h 5115669"/>
              <a:gd name="connsiteX3" fmla="*/ 3931920 w 11155680"/>
              <a:gd name="connsiteY3" fmla="*/ 2947234 h 5115669"/>
              <a:gd name="connsiteX4" fmla="*/ 0 w 11155680"/>
              <a:gd name="connsiteY4" fmla="*/ 0 h 5115669"/>
              <a:gd name="connsiteX0" fmla="*/ 0 w 11155680"/>
              <a:gd name="connsiteY0" fmla="*/ 0 h 5656216"/>
              <a:gd name="connsiteX1" fmla="*/ 2299063 w 11155680"/>
              <a:gd name="connsiteY1" fmla="*/ 5656216 h 5656216"/>
              <a:gd name="connsiteX2" fmla="*/ 11155680 w 11155680"/>
              <a:gd name="connsiteY2" fmla="*/ 5115669 h 5656216"/>
              <a:gd name="connsiteX3" fmla="*/ 3931920 w 11155680"/>
              <a:gd name="connsiteY3" fmla="*/ 2947234 h 5656216"/>
              <a:gd name="connsiteX4" fmla="*/ 0 w 11155680"/>
              <a:gd name="connsiteY4" fmla="*/ 0 h 5656216"/>
              <a:gd name="connsiteX0" fmla="*/ 0 w 11155680"/>
              <a:gd name="connsiteY0" fmla="*/ 0 h 5656216"/>
              <a:gd name="connsiteX1" fmla="*/ 2299063 w 11155680"/>
              <a:gd name="connsiteY1" fmla="*/ 5656216 h 5656216"/>
              <a:gd name="connsiteX2" fmla="*/ 11155680 w 11155680"/>
              <a:gd name="connsiteY2" fmla="*/ 5115669 h 5656216"/>
              <a:gd name="connsiteX3" fmla="*/ 2416629 w 11155680"/>
              <a:gd name="connsiteY3" fmla="*/ 5546742 h 5656216"/>
              <a:gd name="connsiteX4" fmla="*/ 0 w 11155680"/>
              <a:gd name="connsiteY4" fmla="*/ 0 h 5656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5680" h="5656216">
                <a:moveTo>
                  <a:pt x="0" y="0"/>
                </a:moveTo>
                <a:lnTo>
                  <a:pt x="2299063" y="5656216"/>
                </a:lnTo>
                <a:lnTo>
                  <a:pt x="11155680" y="5115669"/>
                </a:lnTo>
                <a:lnTo>
                  <a:pt x="2416629" y="5546742"/>
                </a:lnTo>
                <a:lnTo>
                  <a:pt x="0" y="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529434" y="115327"/>
            <a:ext cx="1920240" cy="1802674"/>
          </a:xfrm>
          <a:prstGeom prst="ellipse">
            <a:avLst/>
          </a:prstGeom>
          <a:solidFill>
            <a:srgbClr val="DEDEDE">
              <a:alpha val="26000"/>
            </a:srgb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1225351" y="2325188"/>
            <a:ext cx="1001865" cy="940526"/>
          </a:xfrm>
          <a:prstGeom prst="ellipse">
            <a:avLst/>
          </a:prstGeom>
          <a:solidFill>
            <a:schemeClr val="accent1">
              <a:alpha val="18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1700157" y="3672901"/>
            <a:ext cx="737483" cy="692331"/>
          </a:xfrm>
          <a:prstGeom prst="ellipse">
            <a:avLst/>
          </a:prstGeom>
          <a:solidFill>
            <a:schemeClr val="accent2">
              <a:lumMod val="75000"/>
              <a:alpha val="18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2068898" y="4771301"/>
            <a:ext cx="531145" cy="498626"/>
          </a:xfrm>
          <a:prstGeom prst="ellipse">
            <a:avLst/>
          </a:prstGeom>
          <a:solidFill>
            <a:schemeClr val="accent4">
              <a:lumMod val="60000"/>
              <a:lumOff val="40000"/>
              <a:alpha val="18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666811" y="2550523"/>
            <a:ext cx="8044731" cy="1430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359202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repeatCount="indefinite" accel="50000" decel="50000" autoRev="1" fill="hold" grpId="0" nodeType="withEffect">
                                  <p:stCondLst>
                                    <p:cond delay="0"/>
                                  </p:stCondLst>
                                  <p:endCondLst>
                                    <p:cond evt="onNext" delay="0">
                                      <p:tgtEl>
                                        <p:sldTgt/>
                                      </p:tgtEl>
                                    </p:cond>
                                  </p:endCondLst>
                                  <p:childTnLst>
                                    <p:animMotion origin="layout" path="M 0.00481 0.00162 L 0.15351 0.69074 " pathEditMode="relative" rAng="0" ptsTypes="AA">
                                      <p:cBhvr>
                                        <p:cTn id="6" dur="2000" spd="-100000" fill="hold"/>
                                        <p:tgtEl>
                                          <p:spTgt spid="3"/>
                                        </p:tgtEl>
                                        <p:attrNameLst>
                                          <p:attrName>ppt_x</p:attrName>
                                          <p:attrName>ppt_y</p:attrName>
                                        </p:attrNameLst>
                                      </p:cBhvr>
                                      <p:rCtr x="7435" y="34444"/>
                                    </p:animMotion>
                                  </p:childTnLst>
                                </p:cTn>
                              </p:par>
                              <p:par>
                                <p:cTn id="7" presetID="49" presetClass="path" presetSubtype="0" repeatCount="indefinite" accel="50000" decel="50000" autoRev="1" fill="hold" grpId="0" nodeType="withEffect">
                                  <p:stCondLst>
                                    <p:cond delay="0"/>
                                  </p:stCondLst>
                                  <p:endCondLst>
                                    <p:cond evt="onNext" delay="0">
                                      <p:tgtEl>
                                        <p:sldTgt/>
                                      </p:tgtEl>
                                    </p:cond>
                                  </p:endCondLst>
                                  <p:childTnLst>
                                    <p:animMotion origin="layout" path="M 0 0 L 0.25 0.25 E" pathEditMode="relative" ptsTypes="">
                                      <p:cBhvr>
                                        <p:cTn id="8" dur="2000" fill="hold"/>
                                        <p:tgtEl>
                                          <p:spTgt spid="7"/>
                                        </p:tgtEl>
                                        <p:attrNameLst>
                                          <p:attrName>ppt_x</p:attrName>
                                          <p:attrName>ppt_y</p:attrName>
                                        </p:attrNameLst>
                                      </p:cBhvr>
                                    </p:animMotion>
                                  </p:childTnLst>
                                </p:cTn>
                              </p:par>
                              <p:par>
                                <p:cTn id="9" presetID="37" presetClass="path" presetSubtype="0" repeatCount="indefinite" accel="50000" decel="50000" autoRev="1" fill="hold" grpId="0" nodeType="withEffect">
                                  <p:stCondLst>
                                    <p:cond delay="0"/>
                                  </p:stCondLst>
                                  <p:endCondLst>
                                    <p:cond evt="onNext" delay="0">
                                      <p:tgtEl>
                                        <p:sldTgt/>
                                      </p:tgtEl>
                                    </p:cond>
                                  </p:endCondLst>
                                  <p:childTnLst>
                                    <p:animMotion origin="layout" path="M -1.45833E-6 1.11111E-6 L 0.13581 0.04259 C 0.16406 0.05208 0.20651 0.05741 0.25104 0.05741 C 0.30169 0.05741 0.34232 0.05208 0.37057 0.04259 L 0.50651 1.11111E-6 " pathEditMode="relative" rAng="0" ptsTypes="AAAAA">
                                      <p:cBhvr>
                                        <p:cTn id="10" dur="2000" fill="hold"/>
                                        <p:tgtEl>
                                          <p:spTgt spid="8"/>
                                        </p:tgtEl>
                                        <p:attrNameLst>
                                          <p:attrName>ppt_x</p:attrName>
                                          <p:attrName>ppt_y</p:attrName>
                                        </p:attrNameLst>
                                      </p:cBhvr>
                                      <p:rCtr x="25326" y="2870"/>
                                    </p:animMotion>
                                  </p:childTnLst>
                                </p:cTn>
                              </p:par>
                              <p:par>
                                <p:cTn id="11" presetID="50" presetClass="path" presetSubtype="0" repeatCount="indefinite" accel="50000" decel="50000" autoRev="1" fill="hold" grpId="0" nodeType="withEffect">
                                  <p:stCondLst>
                                    <p:cond delay="0"/>
                                  </p:stCondLst>
                                  <p:endCondLst>
                                    <p:cond evt="onNext" delay="0">
                                      <p:tgtEl>
                                        <p:sldTgt/>
                                      </p:tgtEl>
                                    </p:cond>
                                  </p:endCondLst>
                                  <p:childTnLst>
                                    <p:animMotion origin="layout" path="M -0.02175 -0.03033 L 0.20273 -0.03033 C 0.30325 -0.03033 0.42721 -0.13889 0.42721 -0.22709 L 0.42721 -0.42362 " pathEditMode="relative" rAng="0" ptsTypes="AAAA">
                                      <p:cBhvr>
                                        <p:cTn id="12" dur="2000" fill="hold"/>
                                        <p:tgtEl>
                                          <p:spTgt spid="9"/>
                                        </p:tgtEl>
                                        <p:attrNameLst>
                                          <p:attrName>ppt_x</p:attrName>
                                          <p:attrName>ppt_y</p:attrName>
                                        </p:attrNameLst>
                                      </p:cBhvr>
                                      <p:rCtr x="22448" y="-19676"/>
                                    </p:animMotion>
                                  </p:childTnLst>
                                </p:cTn>
                              </p:par>
                              <p:par>
                                <p:cTn id="13" presetID="35" presetClass="path" presetSubtype="0" repeatCount="indefinite" accel="50000" decel="50000" autoRev="1" fill="hold" grpId="0" nodeType="withEffect">
                                  <p:stCondLst>
                                    <p:cond delay="0"/>
                                  </p:stCondLst>
                                  <p:endCondLst>
                                    <p:cond evt="onNext" delay="0">
                                      <p:tgtEl>
                                        <p:sldTgt/>
                                      </p:tgtEl>
                                    </p:cond>
                                  </p:endCondLst>
                                  <p:childTnLst>
                                    <p:animMotion origin="layout" path="M 2.29167E-6 2.59259E-6 L -0.25 2.59259E-6 " pathEditMode="fixed" rAng="0" ptsTypes="AA">
                                      <p:cBhvr>
                                        <p:cTn id="14" dur="2000" fill="hold"/>
                                        <p:tgtEl>
                                          <p:spTgt spid="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OKRs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166" y="120388"/>
            <a:ext cx="1391026" cy="298283"/>
          </a:xfrm>
          <a:prstGeom prst="rect">
            <a:avLst/>
          </a:prstGeom>
        </p:spPr>
      </p:pic>
      <p:sp>
        <p:nvSpPr>
          <p:cNvPr id="3" name="Rectangle 2"/>
          <p:cNvSpPr/>
          <p:nvPr/>
        </p:nvSpPr>
        <p:spPr>
          <a:xfrm>
            <a:off x="352698" y="2319434"/>
            <a:ext cx="6596743" cy="369332"/>
          </a:xfrm>
          <a:prstGeom prst="rect">
            <a:avLst/>
          </a:prstGeom>
        </p:spPr>
        <p:txBody>
          <a:bodyPr wrap="square">
            <a:spAutoFit/>
          </a:bodyPr>
          <a:lstStyle/>
          <a:p>
            <a:r>
              <a:rPr lang="en-US" b="1" dirty="0" err="1"/>
              <a:t>Doerr’s</a:t>
            </a:r>
            <a:r>
              <a:rPr lang="en-US" b="1" dirty="0"/>
              <a:t> formula is the best way to explain the structure of an OKR:</a:t>
            </a:r>
            <a:endParaRPr lang="en-IN" b="1" dirty="0"/>
          </a:p>
        </p:txBody>
      </p:sp>
      <p:sp>
        <p:nvSpPr>
          <p:cNvPr id="5" name="Rectangle 4"/>
          <p:cNvSpPr/>
          <p:nvPr/>
        </p:nvSpPr>
        <p:spPr>
          <a:xfrm>
            <a:off x="352698" y="3214652"/>
            <a:ext cx="5905335" cy="369332"/>
          </a:xfrm>
          <a:prstGeom prst="rect">
            <a:avLst/>
          </a:prstGeom>
        </p:spPr>
        <p:txBody>
          <a:bodyPr wrap="none">
            <a:spAutoFit/>
          </a:bodyPr>
          <a:lstStyle/>
          <a:p>
            <a:r>
              <a:rPr lang="en-US" dirty="0"/>
              <a:t>OKR has two components, the Objective and the Key Results:</a:t>
            </a:r>
            <a:endParaRPr lang="en-IN" dirty="0"/>
          </a:p>
        </p:txBody>
      </p:sp>
      <p:sp>
        <p:nvSpPr>
          <p:cNvPr id="6" name="Rectangle 5"/>
          <p:cNvSpPr/>
          <p:nvPr/>
        </p:nvSpPr>
        <p:spPr>
          <a:xfrm>
            <a:off x="411480" y="3662261"/>
            <a:ext cx="10959737" cy="2585323"/>
          </a:xfrm>
          <a:prstGeom prst="rect">
            <a:avLst/>
          </a:prstGeom>
        </p:spPr>
        <p:txBody>
          <a:bodyPr wrap="square">
            <a:spAutoFit/>
          </a:bodyPr>
          <a:lstStyle/>
          <a:p>
            <a:pPr marL="342900" indent="-342900">
              <a:buFont typeface="+mj-lt"/>
              <a:buAutoNum type="arabicPeriod"/>
            </a:pPr>
            <a:r>
              <a:rPr lang="en-US" b="1" dirty="0"/>
              <a:t>Objectives</a:t>
            </a:r>
            <a:r>
              <a:rPr lang="en-US" dirty="0"/>
              <a:t> are </a:t>
            </a:r>
          </a:p>
          <a:p>
            <a:pPr marL="742950" lvl="1" indent="-285750">
              <a:buBlip>
                <a:blip r:embed="rId3"/>
              </a:buBlip>
            </a:pPr>
            <a:r>
              <a:rPr lang="en-US" dirty="0"/>
              <a:t>memorable qualitative descriptions of what you want to achieve.</a:t>
            </a:r>
          </a:p>
          <a:p>
            <a:pPr marL="742950" lvl="1" indent="-285750">
              <a:buBlip>
                <a:blip r:embed="rId3"/>
              </a:buBlip>
            </a:pPr>
            <a:r>
              <a:rPr lang="en-US" dirty="0"/>
              <a:t> Objectives should be short, inspirational and engaging. </a:t>
            </a:r>
          </a:p>
          <a:p>
            <a:pPr marL="742950" lvl="1" indent="-285750">
              <a:buBlip>
                <a:blip r:embed="rId3"/>
              </a:buBlip>
            </a:pPr>
            <a:r>
              <a:rPr lang="en-US" dirty="0"/>
              <a:t>An Objective should motivate and challenge the team </a:t>
            </a:r>
          </a:p>
          <a:p>
            <a:endParaRPr lang="en-US" dirty="0"/>
          </a:p>
          <a:p>
            <a:pPr marL="342900" indent="-342900">
              <a:buFont typeface="+mj-lt"/>
              <a:buAutoNum type="arabicPeriod" startAt="2"/>
            </a:pPr>
            <a:r>
              <a:rPr lang="en-US" b="1" dirty="0"/>
              <a:t>Key Results </a:t>
            </a:r>
            <a:r>
              <a:rPr lang="en-US" dirty="0"/>
              <a:t>are </a:t>
            </a:r>
          </a:p>
          <a:p>
            <a:pPr marL="742950" lvl="1" indent="-285750">
              <a:buBlip>
                <a:blip r:embed="rId3"/>
              </a:buBlip>
            </a:pPr>
            <a:r>
              <a:rPr lang="en-US" dirty="0"/>
              <a:t>a set of metrics that measure your progress towards the Objective.</a:t>
            </a:r>
          </a:p>
          <a:p>
            <a:pPr marL="742950" lvl="1" indent="-285750">
              <a:buBlip>
                <a:blip r:embed="rId3"/>
              </a:buBlip>
            </a:pPr>
            <a:r>
              <a:rPr lang="en-US" dirty="0"/>
              <a:t>For each Objective, you should have a set of 2 to 5 Key Results.</a:t>
            </a:r>
          </a:p>
          <a:p>
            <a:pPr marL="742950" lvl="1" indent="-285750">
              <a:buBlip>
                <a:blip r:embed="rId3"/>
              </a:buBlip>
            </a:pPr>
            <a:r>
              <a:rPr lang="en-US" dirty="0"/>
              <a:t>More than that and no one will remember them</a:t>
            </a:r>
            <a:endParaRPr lang="en-IN" dirty="0"/>
          </a:p>
        </p:txBody>
      </p:sp>
      <p:sp>
        <p:nvSpPr>
          <p:cNvPr id="7" name="Rectangle 6"/>
          <p:cNvSpPr/>
          <p:nvPr/>
        </p:nvSpPr>
        <p:spPr>
          <a:xfrm>
            <a:off x="352698" y="1673103"/>
            <a:ext cx="10783392" cy="646331"/>
          </a:xfrm>
          <a:prstGeom prst="rect">
            <a:avLst/>
          </a:prstGeom>
        </p:spPr>
        <p:txBody>
          <a:bodyPr wrap="square">
            <a:spAutoFit/>
          </a:bodyPr>
          <a:lstStyle/>
          <a:p>
            <a:r>
              <a:rPr lang="en-US" dirty="0"/>
              <a:t>OKR (Objectives and Key Results) is a goal setting system used by companies. It is a simple approach to create alignment and engagement around measurable and ambitious goals.</a:t>
            </a:r>
            <a:endParaRPr lang="en-IN" dirty="0"/>
          </a:p>
        </p:txBody>
      </p:sp>
      <p:sp>
        <p:nvSpPr>
          <p:cNvPr id="8" name="Rectangle 7"/>
          <p:cNvSpPr/>
          <p:nvPr/>
        </p:nvSpPr>
        <p:spPr>
          <a:xfrm>
            <a:off x="450666" y="1287464"/>
            <a:ext cx="1933303" cy="30113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t>Definition</a:t>
            </a:r>
          </a:p>
        </p:txBody>
      </p:sp>
      <p:sp>
        <p:nvSpPr>
          <p:cNvPr id="14" name="Rectangle 13"/>
          <p:cNvSpPr/>
          <p:nvPr/>
        </p:nvSpPr>
        <p:spPr>
          <a:xfrm>
            <a:off x="389202" y="2767043"/>
            <a:ext cx="5502147" cy="369332"/>
          </a:xfrm>
          <a:prstGeom prst="rect">
            <a:avLst/>
          </a:prstGeom>
        </p:spPr>
        <p:txBody>
          <a:bodyPr wrap="none">
            <a:spAutoFit/>
          </a:bodyPr>
          <a:lstStyle/>
          <a:p>
            <a:r>
              <a:rPr lang="en-US" i="1" dirty="0"/>
              <a:t>I will (Objective) as measured by (this set of Key Results).</a:t>
            </a:r>
            <a:endParaRPr lang="en-IN" i="1" dirty="0"/>
          </a:p>
        </p:txBody>
      </p:sp>
      <p:sp>
        <p:nvSpPr>
          <p:cNvPr id="16" name="Rounded Rectangle 15"/>
          <p:cNvSpPr/>
          <p:nvPr/>
        </p:nvSpPr>
        <p:spPr>
          <a:xfrm>
            <a:off x="8298096" y="3292929"/>
            <a:ext cx="3451776" cy="20505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Objectives</a:t>
            </a:r>
            <a:r>
              <a:rPr lang="en-US" dirty="0"/>
              <a:t>:</a:t>
            </a:r>
          </a:p>
          <a:p>
            <a:pPr algn="ctr"/>
            <a:r>
              <a:rPr lang="en-US" dirty="0"/>
              <a:t> What we want to achieve</a:t>
            </a:r>
          </a:p>
          <a:p>
            <a:pPr algn="ctr"/>
            <a:endParaRPr lang="en-US" dirty="0"/>
          </a:p>
          <a:p>
            <a:pPr algn="ctr"/>
            <a:r>
              <a:rPr lang="en-US" b="1" dirty="0"/>
              <a:t>Key Results</a:t>
            </a:r>
            <a:r>
              <a:rPr lang="en-US" dirty="0"/>
              <a:t>:</a:t>
            </a:r>
          </a:p>
          <a:p>
            <a:pPr algn="ctr"/>
            <a:r>
              <a:rPr lang="en-US" dirty="0"/>
              <a:t> How are we going to measure our progress?</a:t>
            </a:r>
            <a:endParaRPr lang="en-IN"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1412" y="2853414"/>
            <a:ext cx="975134" cy="1147217"/>
          </a:xfrm>
          <a:prstGeom prst="rect">
            <a:avLst/>
          </a:prstGeom>
        </p:spPr>
      </p:pic>
    </p:spTree>
    <p:extLst>
      <p:ext uri="{BB962C8B-B14F-4D97-AF65-F5344CB8AC3E}">
        <p14:creationId xmlns:p14="http://schemas.microsoft.com/office/powerpoint/2010/main" val="33609800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5" grpId="0"/>
      <p:bldP spid="6" grpId="0"/>
      <p:bldP spid="7" grpId="0"/>
      <p:bldP spid="8" grpId="0" animBg="1"/>
      <p:bldP spid="14"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OKRs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166" y="120388"/>
            <a:ext cx="1391026" cy="298283"/>
          </a:xfrm>
          <a:prstGeom prst="rect">
            <a:avLst/>
          </a:prstGeom>
        </p:spPr>
      </p:pic>
      <p:sp>
        <p:nvSpPr>
          <p:cNvPr id="9" name="TextBox 8"/>
          <p:cNvSpPr txBox="1"/>
          <p:nvPr/>
        </p:nvSpPr>
        <p:spPr>
          <a:xfrm>
            <a:off x="352698" y="1410789"/>
            <a:ext cx="6753496" cy="369332"/>
          </a:xfrm>
          <a:prstGeom prst="rect">
            <a:avLst/>
          </a:prstGeom>
          <a:noFill/>
        </p:spPr>
        <p:txBody>
          <a:bodyPr wrap="square" rtlCol="0">
            <a:spAutoFit/>
          </a:bodyPr>
          <a:lstStyle/>
          <a:p>
            <a:r>
              <a:rPr lang="en-US" dirty="0"/>
              <a:t>Generally OKR is 4 in one year which are below.</a:t>
            </a:r>
            <a:endParaRPr lang="en-IN" dirty="0"/>
          </a:p>
        </p:txBody>
      </p:sp>
      <p:sp>
        <p:nvSpPr>
          <p:cNvPr id="17" name="TextBox 16"/>
          <p:cNvSpPr txBox="1"/>
          <p:nvPr/>
        </p:nvSpPr>
        <p:spPr>
          <a:xfrm>
            <a:off x="607423" y="1809819"/>
            <a:ext cx="3553097" cy="1200329"/>
          </a:xfrm>
          <a:prstGeom prst="rect">
            <a:avLst/>
          </a:prstGeom>
          <a:noFill/>
        </p:spPr>
        <p:txBody>
          <a:bodyPr wrap="square" rtlCol="0">
            <a:spAutoFit/>
          </a:bodyPr>
          <a:lstStyle/>
          <a:p>
            <a:pPr marL="342900" indent="-342900">
              <a:buAutoNum type="arabicPeriod"/>
            </a:pPr>
            <a:r>
              <a:rPr lang="en-IN" dirty="0"/>
              <a:t>1</a:t>
            </a:r>
            <a:r>
              <a:rPr lang="en-IN" baseline="30000" dirty="0"/>
              <a:t>st</a:t>
            </a:r>
            <a:r>
              <a:rPr lang="en-IN" dirty="0"/>
              <a:t> January to 31</a:t>
            </a:r>
            <a:r>
              <a:rPr lang="en-IN" baseline="30000" dirty="0"/>
              <a:t>th</a:t>
            </a:r>
            <a:r>
              <a:rPr lang="en-IN" dirty="0"/>
              <a:t> March </a:t>
            </a:r>
          </a:p>
          <a:p>
            <a:pPr marL="342900" indent="-342900">
              <a:buAutoNum type="arabicPeriod"/>
            </a:pPr>
            <a:r>
              <a:rPr lang="en-IN" dirty="0"/>
              <a:t>1</a:t>
            </a:r>
            <a:r>
              <a:rPr lang="en-IN" baseline="30000" dirty="0"/>
              <a:t>st</a:t>
            </a:r>
            <a:r>
              <a:rPr lang="en-IN" dirty="0"/>
              <a:t> April to 30</a:t>
            </a:r>
            <a:r>
              <a:rPr lang="en-IN" baseline="30000" dirty="0"/>
              <a:t>th</a:t>
            </a:r>
            <a:r>
              <a:rPr lang="en-IN" dirty="0"/>
              <a:t> June</a:t>
            </a:r>
          </a:p>
          <a:p>
            <a:pPr marL="342900" indent="-342900">
              <a:buAutoNum type="arabicPeriod"/>
            </a:pPr>
            <a:r>
              <a:rPr lang="en-IN" dirty="0"/>
              <a:t>1</a:t>
            </a:r>
            <a:r>
              <a:rPr lang="en-IN" baseline="30000" dirty="0"/>
              <a:t>st</a:t>
            </a:r>
            <a:r>
              <a:rPr lang="en-IN" dirty="0"/>
              <a:t> July to 30</a:t>
            </a:r>
            <a:r>
              <a:rPr lang="en-IN" baseline="30000" dirty="0"/>
              <a:t>th</a:t>
            </a:r>
            <a:r>
              <a:rPr lang="en-IN" dirty="0"/>
              <a:t> September</a:t>
            </a:r>
          </a:p>
          <a:p>
            <a:pPr marL="342900" indent="-342900">
              <a:buAutoNum type="arabicPeriod"/>
            </a:pPr>
            <a:r>
              <a:rPr lang="en-IN" dirty="0"/>
              <a:t>1</a:t>
            </a:r>
            <a:r>
              <a:rPr lang="en-IN" baseline="30000" dirty="0"/>
              <a:t>st</a:t>
            </a:r>
            <a:r>
              <a:rPr lang="en-IN" dirty="0"/>
              <a:t> October to 31</a:t>
            </a:r>
            <a:r>
              <a:rPr lang="en-IN" baseline="30000" dirty="0"/>
              <a:t>st</a:t>
            </a:r>
            <a:r>
              <a:rPr lang="en-IN" dirty="0"/>
              <a:t> December</a:t>
            </a:r>
          </a:p>
        </p:txBody>
      </p:sp>
    </p:spTree>
    <p:extLst>
      <p:ext uri="{BB962C8B-B14F-4D97-AF65-F5344CB8AC3E}">
        <p14:creationId xmlns:p14="http://schemas.microsoft.com/office/powerpoint/2010/main" val="2439924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SWOT Analysis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166" y="120388"/>
            <a:ext cx="1391026" cy="298283"/>
          </a:xfrm>
          <a:prstGeom prst="rect">
            <a:avLst/>
          </a:prstGeom>
        </p:spPr>
      </p:pic>
      <p:sp>
        <p:nvSpPr>
          <p:cNvPr id="5" name="Rectangle 4"/>
          <p:cNvSpPr/>
          <p:nvPr/>
        </p:nvSpPr>
        <p:spPr>
          <a:xfrm>
            <a:off x="563138" y="3306613"/>
            <a:ext cx="10698479" cy="646331"/>
          </a:xfrm>
          <a:prstGeom prst="rect">
            <a:avLst/>
          </a:prstGeom>
        </p:spPr>
        <p:txBody>
          <a:bodyPr wrap="square">
            <a:spAutoFit/>
          </a:bodyPr>
          <a:lstStyle/>
          <a:p>
            <a:pPr marL="285750" indent="-285750">
              <a:buBlip>
                <a:blip r:embed="rId3"/>
              </a:buBlip>
            </a:pPr>
            <a:r>
              <a:rPr lang="en-US" dirty="0"/>
              <a:t>The central purpose of the SWOT analysis is to identify strategies that align, fit or match an organization's resources and capabilities to the demands of the environment in which the organization competes. </a:t>
            </a:r>
            <a:endParaRPr lang="en-IN" dirty="0"/>
          </a:p>
        </p:txBody>
      </p:sp>
      <p:grpSp>
        <p:nvGrpSpPr>
          <p:cNvPr id="36" name="Group 35"/>
          <p:cNvGrpSpPr/>
          <p:nvPr/>
        </p:nvGrpSpPr>
        <p:grpSpPr>
          <a:xfrm>
            <a:off x="1685108" y="1131719"/>
            <a:ext cx="8118564" cy="1740638"/>
            <a:chOff x="1404256" y="1359270"/>
            <a:chExt cx="8784772" cy="1876077"/>
          </a:xfrm>
        </p:grpSpPr>
        <p:grpSp>
          <p:nvGrpSpPr>
            <p:cNvPr id="35" name="Group 34"/>
            <p:cNvGrpSpPr/>
            <p:nvPr/>
          </p:nvGrpSpPr>
          <p:grpSpPr>
            <a:xfrm>
              <a:off x="1404256" y="1359270"/>
              <a:ext cx="8784772" cy="1399674"/>
              <a:chOff x="1404256" y="1359270"/>
              <a:chExt cx="8784772" cy="1399674"/>
            </a:xfrm>
          </p:grpSpPr>
          <p:sp>
            <p:nvSpPr>
              <p:cNvPr id="6" name="Rectangle 5"/>
              <p:cNvSpPr/>
              <p:nvPr/>
            </p:nvSpPr>
            <p:spPr>
              <a:xfrm>
                <a:off x="5221133" y="1359270"/>
                <a:ext cx="1340432" cy="523220"/>
              </a:xfrm>
              <a:prstGeom prst="rect">
                <a:avLst/>
              </a:prstGeom>
            </p:spPr>
            <p:txBody>
              <a:bodyPr wrap="none">
                <a:spAutoFit/>
              </a:bodyPr>
              <a:lstStyle/>
              <a:p>
                <a:r>
                  <a:rPr lang="en-IN" sz="2800" b="1" i="1" dirty="0"/>
                  <a:t>S W O T</a:t>
                </a:r>
                <a:endParaRPr lang="en-IN" sz="2800" dirty="0"/>
              </a:p>
            </p:txBody>
          </p:sp>
          <p:sp>
            <p:nvSpPr>
              <p:cNvPr id="8" name="Rectangle 7"/>
              <p:cNvSpPr/>
              <p:nvPr/>
            </p:nvSpPr>
            <p:spPr>
              <a:xfrm>
                <a:off x="1404256" y="2340932"/>
                <a:ext cx="1789612" cy="41801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a:t>Strengths</a:t>
                </a:r>
                <a:endParaRPr lang="en-IN"/>
              </a:p>
            </p:txBody>
          </p:sp>
          <p:sp>
            <p:nvSpPr>
              <p:cNvPr id="12" name="Rectangle 11"/>
              <p:cNvSpPr/>
              <p:nvPr/>
            </p:nvSpPr>
            <p:spPr>
              <a:xfrm>
                <a:off x="3862250" y="2340932"/>
                <a:ext cx="1789612" cy="41801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Weaknesses</a:t>
                </a:r>
                <a:endParaRPr lang="en-IN" dirty="0"/>
              </a:p>
            </p:txBody>
          </p:sp>
          <p:sp>
            <p:nvSpPr>
              <p:cNvPr id="13" name="Rectangle 12"/>
              <p:cNvSpPr/>
              <p:nvPr/>
            </p:nvSpPr>
            <p:spPr>
              <a:xfrm>
                <a:off x="6254931" y="2340932"/>
                <a:ext cx="1789612" cy="41801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a:t>Opportunities</a:t>
                </a:r>
                <a:endParaRPr lang="en-IN" b="1"/>
              </a:p>
            </p:txBody>
          </p:sp>
          <p:sp>
            <p:nvSpPr>
              <p:cNvPr id="14" name="Rectangle 13"/>
              <p:cNvSpPr/>
              <p:nvPr/>
            </p:nvSpPr>
            <p:spPr>
              <a:xfrm>
                <a:off x="8399416" y="2340932"/>
                <a:ext cx="1789612" cy="41801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Threats</a:t>
                </a:r>
                <a:endParaRPr lang="en-IN"/>
              </a:p>
            </p:txBody>
          </p:sp>
          <p:cxnSp>
            <p:nvCxnSpPr>
              <p:cNvPr id="11" name="Straight Arrow Connector 10"/>
              <p:cNvCxnSpPr>
                <a:stCxn id="6" idx="1"/>
              </p:cNvCxnSpPr>
              <p:nvPr/>
            </p:nvCxnSpPr>
            <p:spPr>
              <a:xfrm flipH="1">
                <a:off x="2651760" y="1620880"/>
                <a:ext cx="2569373" cy="62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951167" y="1793558"/>
                <a:ext cx="700695" cy="45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68851" y="1793558"/>
                <a:ext cx="715275" cy="45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3"/>
              </p:cNvCxnSpPr>
              <p:nvPr/>
            </p:nvCxnSpPr>
            <p:spPr>
              <a:xfrm>
                <a:off x="6561565" y="1620880"/>
                <a:ext cx="1955418" cy="58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ight Brace 27"/>
            <p:cNvSpPr/>
            <p:nvPr/>
          </p:nvSpPr>
          <p:spPr>
            <a:xfrm rot="5400000">
              <a:off x="3294638" y="1948932"/>
              <a:ext cx="382280" cy="2190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Right Brace 28"/>
            <p:cNvSpPr/>
            <p:nvPr/>
          </p:nvSpPr>
          <p:spPr>
            <a:xfrm rot="5400000">
              <a:off x="8053872" y="1900335"/>
              <a:ext cx="382280" cy="2190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0" name="Rectangle 29"/>
          <p:cNvSpPr/>
          <p:nvPr/>
        </p:nvSpPr>
        <p:spPr>
          <a:xfrm>
            <a:off x="3192439" y="2919290"/>
            <a:ext cx="917431" cy="369332"/>
          </a:xfrm>
          <a:prstGeom prst="rect">
            <a:avLst/>
          </a:prstGeom>
        </p:spPr>
        <p:txBody>
          <a:bodyPr wrap="none">
            <a:spAutoFit/>
          </a:bodyPr>
          <a:lstStyle/>
          <a:p>
            <a:r>
              <a:rPr lang="en-US" dirty="0"/>
              <a:t>Internal</a:t>
            </a:r>
            <a:endParaRPr lang="en-IN" dirty="0"/>
          </a:p>
        </p:txBody>
      </p:sp>
      <p:sp>
        <p:nvSpPr>
          <p:cNvPr id="31" name="Rectangle 30"/>
          <p:cNvSpPr/>
          <p:nvPr/>
        </p:nvSpPr>
        <p:spPr>
          <a:xfrm>
            <a:off x="7530928" y="2919290"/>
            <a:ext cx="952312" cy="369332"/>
          </a:xfrm>
          <a:prstGeom prst="rect">
            <a:avLst/>
          </a:prstGeom>
        </p:spPr>
        <p:txBody>
          <a:bodyPr wrap="none">
            <a:spAutoFit/>
          </a:bodyPr>
          <a:lstStyle/>
          <a:p>
            <a:r>
              <a:rPr lang="en-US" dirty="0"/>
              <a:t>External</a:t>
            </a:r>
            <a:endParaRPr lang="en-IN" dirty="0"/>
          </a:p>
        </p:txBody>
      </p:sp>
      <p:sp>
        <p:nvSpPr>
          <p:cNvPr id="32" name="Rounded Rectangle 31"/>
          <p:cNvSpPr/>
          <p:nvPr/>
        </p:nvSpPr>
        <p:spPr>
          <a:xfrm>
            <a:off x="4270736" y="4062957"/>
            <a:ext cx="2705624" cy="408623"/>
          </a:xfrm>
          <a:prstGeom prst="round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b="1" dirty="0"/>
              <a:t>Some key points on SWOT</a:t>
            </a:r>
            <a:endParaRPr lang="en-IN" b="1" dirty="0"/>
          </a:p>
        </p:txBody>
      </p:sp>
      <p:sp>
        <p:nvSpPr>
          <p:cNvPr id="34" name="Rectangle 33"/>
          <p:cNvSpPr/>
          <p:nvPr/>
        </p:nvSpPr>
        <p:spPr>
          <a:xfrm>
            <a:off x="642506" y="4561804"/>
            <a:ext cx="9990660" cy="2031325"/>
          </a:xfrm>
          <a:prstGeom prst="rect">
            <a:avLst/>
          </a:prstGeom>
        </p:spPr>
        <p:txBody>
          <a:bodyPr wrap="square">
            <a:spAutoFit/>
          </a:bodyPr>
          <a:lstStyle/>
          <a:p>
            <a:pPr marL="285750" indent="-285750">
              <a:buBlip>
                <a:blip r:embed="rId3"/>
              </a:buBlip>
            </a:pPr>
            <a:r>
              <a:rPr lang="en-US" dirty="0"/>
              <a:t>Too much detail should be avoided. Keep each variable short.</a:t>
            </a:r>
          </a:p>
          <a:p>
            <a:pPr marL="285750" indent="-285750">
              <a:buBlip>
                <a:blip r:embed="rId3"/>
              </a:buBlip>
            </a:pPr>
            <a:r>
              <a:rPr lang="en-US" dirty="0"/>
              <a:t> Many variables may be relative rather than absolute and therefore will require some judgement. </a:t>
            </a:r>
          </a:p>
          <a:p>
            <a:pPr marL="285750" indent="-285750">
              <a:buBlip>
                <a:blip r:embed="rId3"/>
              </a:buBlip>
            </a:pPr>
            <a:r>
              <a:rPr lang="en-US" dirty="0"/>
              <a:t>Do not ignore ‘soft’ facts (e.g. organizational culture, leadership skills, etc).</a:t>
            </a:r>
          </a:p>
          <a:p>
            <a:pPr marL="285750" indent="-285750">
              <a:buBlip>
                <a:blip r:embed="rId3"/>
              </a:buBlip>
            </a:pPr>
            <a:r>
              <a:rPr lang="en-US" dirty="0"/>
              <a:t>Prioritize and combine variables. </a:t>
            </a:r>
          </a:p>
          <a:p>
            <a:pPr marL="285750" indent="-285750">
              <a:buBlip>
                <a:blip r:embed="rId3"/>
              </a:buBlip>
            </a:pPr>
            <a:r>
              <a:rPr lang="en-US" dirty="0"/>
              <a:t>Be realistic in its assessment. </a:t>
            </a:r>
          </a:p>
          <a:p>
            <a:pPr marL="285750" indent="-285750">
              <a:buBlip>
                <a:blip r:embed="rId3"/>
              </a:buBlip>
            </a:pPr>
            <a:r>
              <a:rPr lang="en-US" dirty="0"/>
              <a:t>SWOT is not strategy. It only provides a platform for planning for the future.</a:t>
            </a:r>
            <a:endParaRPr lang="en-IN" dirty="0"/>
          </a:p>
          <a:p>
            <a:endParaRPr lang="en-IN" dirty="0"/>
          </a:p>
        </p:txBody>
      </p:sp>
    </p:spTree>
    <p:extLst>
      <p:ext uri="{BB962C8B-B14F-4D97-AF65-F5344CB8AC3E}">
        <p14:creationId xmlns:p14="http://schemas.microsoft.com/office/powerpoint/2010/main" val="165168080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up)">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30" grpId="0"/>
      <p:bldP spid="31" grpId="0"/>
      <p:bldP spid="32"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580083"/>
            <a:ext cx="12192000" cy="567134"/>
          </a:xfrm>
          <a:prstGeom prst="rect">
            <a:avLst/>
          </a:prstGeom>
          <a:solidFill>
            <a:schemeClr val="tx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i="1" dirty="0">
                <a:solidFill>
                  <a:schemeClr val="bg1"/>
                </a:solidFill>
              </a:rPr>
              <a:t>SWOT Analysis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166" y="120388"/>
            <a:ext cx="1391026" cy="298283"/>
          </a:xfrm>
          <a:prstGeom prst="rect">
            <a:avLst/>
          </a:prstGeom>
        </p:spPr>
      </p:pic>
      <p:sp>
        <p:nvSpPr>
          <p:cNvPr id="8" name="Rectangle 7"/>
          <p:cNvSpPr/>
          <p:nvPr/>
        </p:nvSpPr>
        <p:spPr>
          <a:xfrm>
            <a:off x="640079" y="1460759"/>
            <a:ext cx="1653894" cy="3878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Strengths</a:t>
            </a:r>
            <a:endParaRPr lang="en-IN" dirty="0"/>
          </a:p>
        </p:txBody>
      </p:sp>
      <p:sp>
        <p:nvSpPr>
          <p:cNvPr id="12" name="Rectangle 11"/>
          <p:cNvSpPr/>
          <p:nvPr/>
        </p:nvSpPr>
        <p:spPr>
          <a:xfrm>
            <a:off x="6658487" y="1484604"/>
            <a:ext cx="1653894" cy="38783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Weaknesses</a:t>
            </a:r>
            <a:endParaRPr lang="en-IN" dirty="0"/>
          </a:p>
        </p:txBody>
      </p:sp>
      <p:sp>
        <p:nvSpPr>
          <p:cNvPr id="3" name="Rectangle 2"/>
          <p:cNvSpPr/>
          <p:nvPr/>
        </p:nvSpPr>
        <p:spPr>
          <a:xfrm>
            <a:off x="425985" y="2044571"/>
            <a:ext cx="5146763" cy="4031873"/>
          </a:xfrm>
          <a:prstGeom prst="rect">
            <a:avLst/>
          </a:prstGeom>
        </p:spPr>
        <p:txBody>
          <a:bodyPr wrap="square">
            <a:spAutoFit/>
          </a:bodyPr>
          <a:lstStyle/>
          <a:p>
            <a:pPr marL="285750" indent="-285750">
              <a:buBlip>
                <a:blip r:embed="rId3"/>
              </a:buBlip>
            </a:pPr>
            <a:r>
              <a:rPr lang="en-US" sz="1600" dirty="0"/>
              <a:t>Core competencies in key areas.</a:t>
            </a:r>
          </a:p>
          <a:p>
            <a:pPr marL="285750" indent="-285750">
              <a:buBlip>
                <a:blip r:embed="rId3"/>
              </a:buBlip>
            </a:pPr>
            <a:r>
              <a:rPr lang="en-US" sz="1600" dirty="0"/>
              <a:t>Adequate financial resources. </a:t>
            </a:r>
          </a:p>
          <a:p>
            <a:pPr marL="285750" indent="-285750">
              <a:buBlip>
                <a:blip r:embed="rId3"/>
              </a:buBlip>
            </a:pPr>
            <a:r>
              <a:rPr lang="en-US" sz="1600" dirty="0"/>
              <a:t>Well-thought-of by buyers. </a:t>
            </a:r>
          </a:p>
          <a:p>
            <a:pPr marL="285750" indent="-285750">
              <a:buBlip>
                <a:blip r:embed="rId3"/>
              </a:buBlip>
            </a:pPr>
            <a:r>
              <a:rPr lang="en-US" sz="1600" dirty="0"/>
              <a:t>An acknowledged market leader. </a:t>
            </a:r>
          </a:p>
          <a:p>
            <a:pPr marL="285750" indent="-285750">
              <a:buBlip>
                <a:blip r:embed="rId3"/>
              </a:buBlip>
            </a:pPr>
            <a:r>
              <a:rPr lang="en-US" sz="1600" dirty="0"/>
              <a:t>Well-conceived functional area strategies. </a:t>
            </a:r>
          </a:p>
          <a:p>
            <a:pPr marL="285750" indent="-285750">
              <a:buBlip>
                <a:blip r:embed="rId3"/>
              </a:buBlip>
            </a:pPr>
            <a:r>
              <a:rPr lang="en-US" sz="1600" dirty="0"/>
              <a:t>Access to economies of scale. </a:t>
            </a:r>
          </a:p>
          <a:p>
            <a:pPr marL="285750" indent="-285750">
              <a:buBlip>
                <a:blip r:embed="rId3"/>
              </a:buBlip>
            </a:pPr>
            <a:r>
              <a:rPr lang="en-US" sz="1600" dirty="0"/>
              <a:t>Insulated (at least somewhat) from strong competitive pressures. </a:t>
            </a:r>
          </a:p>
          <a:p>
            <a:pPr marL="285750" indent="-285750">
              <a:buBlip>
                <a:blip r:embed="rId3"/>
              </a:buBlip>
            </a:pPr>
            <a:r>
              <a:rPr lang="en-US" sz="1600" dirty="0"/>
              <a:t>Proprietary technology. </a:t>
            </a:r>
          </a:p>
          <a:p>
            <a:pPr marL="285750" indent="-285750">
              <a:buBlip>
                <a:blip r:embed="rId3"/>
              </a:buBlip>
            </a:pPr>
            <a:r>
              <a:rPr lang="en-US" sz="1600" dirty="0"/>
              <a:t>Cost advantages. </a:t>
            </a:r>
          </a:p>
          <a:p>
            <a:pPr marL="285750" indent="-285750">
              <a:buBlip>
                <a:blip r:embed="rId3"/>
              </a:buBlip>
            </a:pPr>
            <a:r>
              <a:rPr lang="en-US" sz="1600" dirty="0"/>
              <a:t>Better advertising campaigns. </a:t>
            </a:r>
          </a:p>
          <a:p>
            <a:pPr marL="285750" indent="-285750">
              <a:buBlip>
                <a:blip r:embed="rId3"/>
              </a:buBlip>
            </a:pPr>
            <a:r>
              <a:rPr lang="en-US" sz="1600" dirty="0"/>
              <a:t>Product innovation skills. </a:t>
            </a:r>
          </a:p>
          <a:p>
            <a:pPr marL="285750" indent="-285750">
              <a:buBlip>
                <a:blip r:embed="rId3"/>
              </a:buBlip>
            </a:pPr>
            <a:r>
              <a:rPr lang="en-US" sz="1600" dirty="0"/>
              <a:t>Proven management. </a:t>
            </a:r>
          </a:p>
          <a:p>
            <a:pPr marL="285750" indent="-285750">
              <a:buBlip>
                <a:blip r:embed="rId3"/>
              </a:buBlip>
            </a:pPr>
            <a:r>
              <a:rPr lang="en-US" sz="1600" dirty="0"/>
              <a:t>Ahead on experience curve. </a:t>
            </a:r>
          </a:p>
          <a:p>
            <a:pPr marL="285750" indent="-285750">
              <a:buBlip>
                <a:blip r:embed="rId3"/>
              </a:buBlip>
            </a:pPr>
            <a:r>
              <a:rPr lang="en-US" sz="1600" dirty="0"/>
              <a:t>Better manufacturing capability. </a:t>
            </a:r>
          </a:p>
          <a:p>
            <a:pPr marL="285750" indent="-285750">
              <a:buBlip>
                <a:blip r:embed="rId3"/>
              </a:buBlip>
            </a:pPr>
            <a:r>
              <a:rPr lang="en-US" sz="1600" dirty="0"/>
              <a:t>Superior technological skills.</a:t>
            </a:r>
            <a:endParaRPr lang="en-IN" sz="1600" dirty="0"/>
          </a:p>
        </p:txBody>
      </p:sp>
      <p:sp>
        <p:nvSpPr>
          <p:cNvPr id="7" name="Rectangle 6"/>
          <p:cNvSpPr/>
          <p:nvPr/>
        </p:nvSpPr>
        <p:spPr>
          <a:xfrm>
            <a:off x="6395273" y="2044571"/>
            <a:ext cx="5628919" cy="3693319"/>
          </a:xfrm>
          <a:prstGeom prst="rect">
            <a:avLst/>
          </a:prstGeom>
        </p:spPr>
        <p:txBody>
          <a:bodyPr wrap="square">
            <a:spAutoFit/>
          </a:bodyPr>
          <a:lstStyle/>
          <a:p>
            <a:pPr marL="285750" indent="-285750">
              <a:buBlip>
                <a:blip r:embed="rId3"/>
              </a:buBlip>
            </a:pPr>
            <a:r>
              <a:rPr lang="en-US" dirty="0"/>
              <a:t>No clear strategic direction.</a:t>
            </a:r>
          </a:p>
          <a:p>
            <a:pPr marL="285750" indent="-285750">
              <a:buBlip>
                <a:blip r:embed="rId3"/>
              </a:buBlip>
            </a:pPr>
            <a:r>
              <a:rPr lang="en-US" dirty="0"/>
              <a:t>Obsolete facilities. </a:t>
            </a:r>
          </a:p>
          <a:p>
            <a:pPr marL="285750" indent="-285750">
              <a:buBlip>
                <a:blip r:embed="rId3"/>
              </a:buBlip>
            </a:pPr>
            <a:r>
              <a:rPr lang="en-US" dirty="0"/>
              <a:t>Profitability issues because…</a:t>
            </a:r>
          </a:p>
          <a:p>
            <a:pPr marL="285750" indent="-285750">
              <a:buBlip>
                <a:blip r:embed="rId3"/>
              </a:buBlip>
            </a:pPr>
            <a:r>
              <a:rPr lang="en-US" dirty="0"/>
              <a:t>Lack of management depth and talent. </a:t>
            </a:r>
          </a:p>
          <a:p>
            <a:pPr marL="285750" indent="-285750">
              <a:buBlip>
                <a:blip r:embed="rId3"/>
              </a:buBlip>
            </a:pPr>
            <a:r>
              <a:rPr lang="en-US" dirty="0"/>
              <a:t>Missing some key skills or competencies.</a:t>
            </a:r>
          </a:p>
          <a:p>
            <a:pPr marL="285750" indent="-285750">
              <a:buBlip>
                <a:blip r:embed="rId3"/>
              </a:buBlip>
            </a:pPr>
            <a:r>
              <a:rPr lang="en-US" dirty="0"/>
              <a:t>Poor track record in implementing problems. </a:t>
            </a:r>
          </a:p>
          <a:p>
            <a:pPr marL="285750" indent="-285750">
              <a:buBlip>
                <a:blip r:embed="rId3"/>
              </a:buBlip>
            </a:pPr>
            <a:r>
              <a:rPr lang="en-US" dirty="0"/>
              <a:t>Falling behind in R&amp;D. </a:t>
            </a:r>
          </a:p>
          <a:p>
            <a:pPr marL="285750" indent="-285750">
              <a:buBlip>
                <a:blip r:embed="rId3"/>
              </a:buBlip>
            </a:pPr>
            <a:r>
              <a:rPr lang="en-US" dirty="0"/>
              <a:t>Too narrow product line. </a:t>
            </a:r>
          </a:p>
          <a:p>
            <a:pPr marL="285750" indent="-285750">
              <a:buBlip>
                <a:blip r:embed="rId3"/>
              </a:buBlip>
            </a:pPr>
            <a:r>
              <a:rPr lang="en-US" dirty="0"/>
              <a:t>Weak market image </a:t>
            </a:r>
          </a:p>
          <a:p>
            <a:pPr marL="285750" indent="-285750">
              <a:buBlip>
                <a:blip r:embed="rId3"/>
              </a:buBlip>
            </a:pPr>
            <a:r>
              <a:rPr lang="en-US" dirty="0"/>
              <a:t>Weak distribution network. </a:t>
            </a:r>
          </a:p>
          <a:p>
            <a:pPr marL="285750" indent="-285750">
              <a:buBlip>
                <a:blip r:embed="rId3"/>
              </a:buBlip>
            </a:pPr>
            <a:r>
              <a:rPr lang="en-US" dirty="0"/>
              <a:t>Below-average marketing skills. </a:t>
            </a:r>
          </a:p>
          <a:p>
            <a:pPr marL="285750" indent="-285750">
              <a:buBlip>
                <a:blip r:embed="rId3"/>
              </a:buBlip>
            </a:pPr>
            <a:r>
              <a:rPr lang="en-US" dirty="0"/>
              <a:t>Unable to finance needed changes in strategy. </a:t>
            </a:r>
          </a:p>
          <a:p>
            <a:pPr marL="285750" indent="-285750">
              <a:buBlip>
                <a:blip r:embed="rId3"/>
              </a:buBlip>
            </a:pPr>
            <a:r>
              <a:rPr lang="en-US" dirty="0"/>
              <a:t>Higher overall unit costs relative to key competitors</a:t>
            </a:r>
            <a:endParaRPr lang="en-IN" dirty="0"/>
          </a:p>
        </p:txBody>
      </p:sp>
    </p:spTree>
    <p:extLst>
      <p:ext uri="{BB962C8B-B14F-4D97-AF65-F5344CB8AC3E}">
        <p14:creationId xmlns:p14="http://schemas.microsoft.com/office/powerpoint/2010/main" val="18787094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12" grpId="0" animBg="1"/>
      <p:bldP spid="3"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9B9AF3418F1E4FAF64542603C36E5D" ma:contentTypeVersion="16" ma:contentTypeDescription="Create a new document." ma:contentTypeScope="" ma:versionID="0ffe11180e8c8b9d37271268e870cf72">
  <xsd:schema xmlns:xsd="http://www.w3.org/2001/XMLSchema" xmlns:xs="http://www.w3.org/2001/XMLSchema" xmlns:p="http://schemas.microsoft.com/office/2006/metadata/properties" xmlns:ns2="f0434e7d-9510-4721-9b9f-15e23b467bf3" xmlns:ns3="9d730e7d-a78b-47b5-bb5b-2d54820058b0" targetNamespace="http://schemas.microsoft.com/office/2006/metadata/properties" ma:root="true" ma:fieldsID="7bf39f6883a6c5496dc7026b51cf188a" ns2:_="" ns3:_="">
    <xsd:import namespace="f0434e7d-9510-4721-9b9f-15e23b467bf3"/>
    <xsd:import namespace="9d730e7d-a78b-47b5-bb5b-2d54820058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DocumentCollected" minOccurs="0"/>
                <xsd:element ref="ns2:PersonName" minOccurs="0"/>
                <xsd:element ref="ns2:Comment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434e7d-9510-4721-9b9f-15e23b467b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DocumentCollected" ma:index="12" nillable="true" ma:displayName="Document Collected " ma:description="This Column Contains the details of document " ma:format="Dropdown" ma:internalName="DocumentCollected">
      <xsd:simpleType>
        <xsd:restriction base="dms:Note">
          <xsd:maxLength value="255"/>
        </xsd:restriction>
      </xsd:simpleType>
    </xsd:element>
    <xsd:element name="PersonName" ma:index="13" nillable="true" ma:displayName="Person Name " ma:description="name of person " ma:format="Dropdown" ma:list="UserInfo" ma:SharePointGroup="0" ma:internalName="Perso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s" ma:index="14" nillable="true" ma:displayName="Comments" ma:format="Dropdown" ma:internalName="Comments">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5a8e652-bcdf-4ef0-a233-f724472233ff"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730e7d-a78b-47b5-bb5b-2d54820058b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1d63e42f-2f19-4b53-a6af-bcff59855b45}" ma:internalName="TaxCatchAll" ma:showField="CatchAllData" ma:web="9d730e7d-a78b-47b5-bb5b-2d54820058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ersonName xmlns="f0434e7d-9510-4721-9b9f-15e23b467bf3">
      <UserInfo>
        <DisplayName/>
        <AccountId xsi:nil="true"/>
        <AccountType/>
      </UserInfo>
    </PersonName>
    <DocumentCollected xmlns="f0434e7d-9510-4721-9b9f-15e23b467bf3" xsi:nil="true"/>
    <Comments xmlns="f0434e7d-9510-4721-9b9f-15e23b467bf3">StrategyManagement PPT descibes the Strategy module. It explains the OKR, Budget allocation and the Capacity .</Comments>
    <lcf76f155ced4ddcb4097134ff3c332f xmlns="f0434e7d-9510-4721-9b9f-15e23b467bf3">
      <Terms xmlns="http://schemas.microsoft.com/office/infopath/2007/PartnerControls"/>
    </lcf76f155ced4ddcb4097134ff3c332f>
    <TaxCatchAll xmlns="9d730e7d-a78b-47b5-bb5b-2d54820058b0" xsi:nil="true"/>
  </documentManagement>
</p:properties>
</file>

<file path=customXml/itemProps1.xml><?xml version="1.0" encoding="utf-8"?>
<ds:datastoreItem xmlns:ds="http://schemas.openxmlformats.org/officeDocument/2006/customXml" ds:itemID="{6852478D-9683-4F4F-A274-5347A4FBA201}"/>
</file>

<file path=customXml/itemProps2.xml><?xml version="1.0" encoding="utf-8"?>
<ds:datastoreItem xmlns:ds="http://schemas.openxmlformats.org/officeDocument/2006/customXml" ds:itemID="{4F4CECDD-ACE9-4146-B77E-1A21366BD4B8}"/>
</file>

<file path=customXml/itemProps3.xml><?xml version="1.0" encoding="utf-8"?>
<ds:datastoreItem xmlns:ds="http://schemas.openxmlformats.org/officeDocument/2006/customXml" ds:itemID="{5881370E-82A1-471E-BB75-647427C47D57}"/>
</file>

<file path=docProps/app.xml><?xml version="1.0" encoding="utf-8"?>
<Properties xmlns="http://schemas.openxmlformats.org/officeDocument/2006/extended-properties" xmlns:vt="http://schemas.openxmlformats.org/officeDocument/2006/docPropsVTypes">
  <TotalTime>12312</TotalTime>
  <Words>3237</Words>
  <Application>Microsoft Office PowerPoint</Application>
  <PresentationFormat>Widescreen</PresentationFormat>
  <Paragraphs>322</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Strategy  Management</vt:lpstr>
      <vt:lpstr>ur 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192</cp:revision>
  <dcterms:created xsi:type="dcterms:W3CDTF">2022-09-11T10:43:50Z</dcterms:created>
  <dcterms:modified xsi:type="dcterms:W3CDTF">2024-05-06T13:19:39Z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0x010100969B9AF3418F1E4FAF64542603C36E5D</vt:lpwstr>
  </property>
  <property fmtid="{D5CDD505-2E9C-101B-9397-08002B2CF9AE}" pid="3" name="Order">
    <vt:r8>231000</vt:r8>
  </property>
  <property fmtid="{D5CDD505-2E9C-101B-9397-08002B2CF9AE}" pid="4" name="TriggerFlowInfo">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ies>
</file>